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5148250" cx="6864350"/>
  <p:notesSz cx="5148250" cy="9144000"/>
  <p:embeddedFontLst>
    <p:embeddedFont>
      <p:font typeface="Permanent Marker"/>
      <p:regular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1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16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ermanentMarker-regular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230438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2916238" y="0"/>
            <a:ext cx="2230437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515938" y="1143000"/>
            <a:ext cx="4116387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514350" y="4400550"/>
            <a:ext cx="4119563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230438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2916238" y="8685213"/>
            <a:ext cx="2230437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 txBox="1"/>
          <p:nvPr>
            <p:ph idx="1" type="body"/>
          </p:nvPr>
        </p:nvSpPr>
        <p:spPr>
          <a:xfrm>
            <a:off x="514350" y="4400550"/>
            <a:ext cx="4119563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" name="Google Shape;43;p1:notes"/>
          <p:cNvSpPr/>
          <p:nvPr>
            <p:ph idx="2" type="sldImg"/>
          </p:nvPr>
        </p:nvSpPr>
        <p:spPr>
          <a:xfrm>
            <a:off x="515938" y="1143000"/>
            <a:ext cx="4116387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72794df4af_0_344:notes"/>
          <p:cNvSpPr/>
          <p:nvPr>
            <p:ph idx="2" type="sldImg"/>
          </p:nvPr>
        </p:nvSpPr>
        <p:spPr>
          <a:xfrm>
            <a:off x="515938" y="1143000"/>
            <a:ext cx="4116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72794df4af_0_344:notes"/>
          <p:cNvSpPr txBox="1"/>
          <p:nvPr>
            <p:ph idx="1" type="body"/>
          </p:nvPr>
        </p:nvSpPr>
        <p:spPr>
          <a:xfrm>
            <a:off x="514350" y="4400550"/>
            <a:ext cx="41196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72794df4af_0_344:notes"/>
          <p:cNvSpPr txBox="1"/>
          <p:nvPr>
            <p:ph idx="12" type="sldNum"/>
          </p:nvPr>
        </p:nvSpPr>
        <p:spPr>
          <a:xfrm>
            <a:off x="2916238" y="8685213"/>
            <a:ext cx="22305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72794df4af_0_351:notes"/>
          <p:cNvSpPr/>
          <p:nvPr>
            <p:ph idx="2" type="sldImg"/>
          </p:nvPr>
        </p:nvSpPr>
        <p:spPr>
          <a:xfrm>
            <a:off x="515938" y="1143000"/>
            <a:ext cx="4116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72794df4af_0_351:notes"/>
          <p:cNvSpPr txBox="1"/>
          <p:nvPr>
            <p:ph idx="1" type="body"/>
          </p:nvPr>
        </p:nvSpPr>
        <p:spPr>
          <a:xfrm>
            <a:off x="514350" y="4400550"/>
            <a:ext cx="41196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72794df4af_0_351:notes"/>
          <p:cNvSpPr txBox="1"/>
          <p:nvPr>
            <p:ph idx="12" type="sldNum"/>
          </p:nvPr>
        </p:nvSpPr>
        <p:spPr>
          <a:xfrm>
            <a:off x="2916238" y="8685213"/>
            <a:ext cx="22305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72794df4af_0_463:notes"/>
          <p:cNvSpPr/>
          <p:nvPr>
            <p:ph idx="2" type="sldImg"/>
          </p:nvPr>
        </p:nvSpPr>
        <p:spPr>
          <a:xfrm>
            <a:off x="515938" y="1143000"/>
            <a:ext cx="4116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72794df4af_0_463:notes"/>
          <p:cNvSpPr txBox="1"/>
          <p:nvPr>
            <p:ph idx="1" type="body"/>
          </p:nvPr>
        </p:nvSpPr>
        <p:spPr>
          <a:xfrm>
            <a:off x="514350" y="4400550"/>
            <a:ext cx="41196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g72794df4af_0_463:notes"/>
          <p:cNvSpPr txBox="1"/>
          <p:nvPr>
            <p:ph idx="12" type="sldNum"/>
          </p:nvPr>
        </p:nvSpPr>
        <p:spPr>
          <a:xfrm>
            <a:off x="2916238" y="8685213"/>
            <a:ext cx="22305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72794df4af_0_595:notes"/>
          <p:cNvSpPr/>
          <p:nvPr>
            <p:ph idx="2" type="sldImg"/>
          </p:nvPr>
        </p:nvSpPr>
        <p:spPr>
          <a:xfrm>
            <a:off x="515938" y="1143000"/>
            <a:ext cx="4116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72794df4af_0_595:notes"/>
          <p:cNvSpPr txBox="1"/>
          <p:nvPr>
            <p:ph idx="1" type="body"/>
          </p:nvPr>
        </p:nvSpPr>
        <p:spPr>
          <a:xfrm>
            <a:off x="514350" y="4400550"/>
            <a:ext cx="41196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g72794df4af_0_595:notes"/>
          <p:cNvSpPr txBox="1"/>
          <p:nvPr>
            <p:ph idx="12" type="sldNum"/>
          </p:nvPr>
        </p:nvSpPr>
        <p:spPr>
          <a:xfrm>
            <a:off x="2916238" y="8685213"/>
            <a:ext cx="22305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82caeabc97_0_0:notes"/>
          <p:cNvSpPr/>
          <p:nvPr>
            <p:ph idx="2" type="sldImg"/>
          </p:nvPr>
        </p:nvSpPr>
        <p:spPr>
          <a:xfrm>
            <a:off x="515938" y="1143000"/>
            <a:ext cx="4116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82caeabc97_0_0:notes"/>
          <p:cNvSpPr txBox="1"/>
          <p:nvPr>
            <p:ph idx="1" type="body"/>
          </p:nvPr>
        </p:nvSpPr>
        <p:spPr>
          <a:xfrm>
            <a:off x="514350" y="4400550"/>
            <a:ext cx="41196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g82caeabc97_0_0:notes"/>
          <p:cNvSpPr txBox="1"/>
          <p:nvPr>
            <p:ph idx="12" type="sldNum"/>
          </p:nvPr>
        </p:nvSpPr>
        <p:spPr>
          <a:xfrm>
            <a:off x="2916238" y="8685213"/>
            <a:ext cx="22305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72794df4af_0_531:notes"/>
          <p:cNvSpPr/>
          <p:nvPr>
            <p:ph idx="2" type="sldImg"/>
          </p:nvPr>
        </p:nvSpPr>
        <p:spPr>
          <a:xfrm>
            <a:off x="515938" y="1143000"/>
            <a:ext cx="4116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72794df4af_0_531:notes"/>
          <p:cNvSpPr txBox="1"/>
          <p:nvPr>
            <p:ph idx="1" type="body"/>
          </p:nvPr>
        </p:nvSpPr>
        <p:spPr>
          <a:xfrm>
            <a:off x="514350" y="4400550"/>
            <a:ext cx="41196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72794df4af_0_531:notes"/>
          <p:cNvSpPr txBox="1"/>
          <p:nvPr>
            <p:ph idx="12" type="sldNum"/>
          </p:nvPr>
        </p:nvSpPr>
        <p:spPr>
          <a:xfrm>
            <a:off x="2916238" y="8685213"/>
            <a:ext cx="22305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72794df4af_0_482:notes"/>
          <p:cNvSpPr/>
          <p:nvPr>
            <p:ph idx="2" type="sldImg"/>
          </p:nvPr>
        </p:nvSpPr>
        <p:spPr>
          <a:xfrm>
            <a:off x="515938" y="1143000"/>
            <a:ext cx="4116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72794df4af_0_482:notes"/>
          <p:cNvSpPr txBox="1"/>
          <p:nvPr>
            <p:ph idx="1" type="body"/>
          </p:nvPr>
        </p:nvSpPr>
        <p:spPr>
          <a:xfrm>
            <a:off x="514350" y="4400550"/>
            <a:ext cx="41196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72794df4af_0_482:notes"/>
          <p:cNvSpPr txBox="1"/>
          <p:nvPr>
            <p:ph idx="12" type="sldNum"/>
          </p:nvPr>
        </p:nvSpPr>
        <p:spPr>
          <a:xfrm>
            <a:off x="2916238" y="8685213"/>
            <a:ext cx="22305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72794df4af_0_510:notes"/>
          <p:cNvSpPr/>
          <p:nvPr>
            <p:ph idx="2" type="sldImg"/>
          </p:nvPr>
        </p:nvSpPr>
        <p:spPr>
          <a:xfrm>
            <a:off x="515938" y="1143000"/>
            <a:ext cx="4116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72794df4af_0_510:notes"/>
          <p:cNvSpPr txBox="1"/>
          <p:nvPr>
            <p:ph idx="1" type="body"/>
          </p:nvPr>
        </p:nvSpPr>
        <p:spPr>
          <a:xfrm>
            <a:off x="514350" y="4400550"/>
            <a:ext cx="41196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g72794df4af_0_510:notes"/>
          <p:cNvSpPr txBox="1"/>
          <p:nvPr>
            <p:ph idx="12" type="sldNum"/>
          </p:nvPr>
        </p:nvSpPr>
        <p:spPr>
          <a:xfrm>
            <a:off x="2916238" y="8685213"/>
            <a:ext cx="22305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72794df4af_0_539:notes"/>
          <p:cNvSpPr/>
          <p:nvPr>
            <p:ph idx="2" type="sldImg"/>
          </p:nvPr>
        </p:nvSpPr>
        <p:spPr>
          <a:xfrm>
            <a:off x="515938" y="1143000"/>
            <a:ext cx="4116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72794df4af_0_539:notes"/>
          <p:cNvSpPr txBox="1"/>
          <p:nvPr>
            <p:ph idx="1" type="body"/>
          </p:nvPr>
        </p:nvSpPr>
        <p:spPr>
          <a:xfrm>
            <a:off x="514350" y="4400550"/>
            <a:ext cx="41196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g72794df4af_0_539:notes"/>
          <p:cNvSpPr txBox="1"/>
          <p:nvPr>
            <p:ph idx="12" type="sldNum"/>
          </p:nvPr>
        </p:nvSpPr>
        <p:spPr>
          <a:xfrm>
            <a:off x="2916238" y="8685213"/>
            <a:ext cx="22305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72794df4af_0_546:notes"/>
          <p:cNvSpPr/>
          <p:nvPr>
            <p:ph idx="2" type="sldImg"/>
          </p:nvPr>
        </p:nvSpPr>
        <p:spPr>
          <a:xfrm>
            <a:off x="515938" y="1143000"/>
            <a:ext cx="4116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72794df4af_0_546:notes"/>
          <p:cNvSpPr txBox="1"/>
          <p:nvPr>
            <p:ph idx="1" type="body"/>
          </p:nvPr>
        </p:nvSpPr>
        <p:spPr>
          <a:xfrm>
            <a:off x="514350" y="4400550"/>
            <a:ext cx="41196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g72794df4af_0_546:notes"/>
          <p:cNvSpPr txBox="1"/>
          <p:nvPr>
            <p:ph idx="12" type="sldNum"/>
          </p:nvPr>
        </p:nvSpPr>
        <p:spPr>
          <a:xfrm>
            <a:off x="2916238" y="8685213"/>
            <a:ext cx="22305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f8b319aca_0_0:notes"/>
          <p:cNvSpPr/>
          <p:nvPr>
            <p:ph idx="2" type="sldImg"/>
          </p:nvPr>
        </p:nvSpPr>
        <p:spPr>
          <a:xfrm>
            <a:off x="515938" y="1143000"/>
            <a:ext cx="4116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f8b319aca_0_0:notes"/>
          <p:cNvSpPr txBox="1"/>
          <p:nvPr>
            <p:ph idx="1" type="body"/>
          </p:nvPr>
        </p:nvSpPr>
        <p:spPr>
          <a:xfrm>
            <a:off x="514350" y="4400550"/>
            <a:ext cx="41196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g7f8b319aca_0_0:notes"/>
          <p:cNvSpPr txBox="1"/>
          <p:nvPr>
            <p:ph idx="12" type="sldNum"/>
          </p:nvPr>
        </p:nvSpPr>
        <p:spPr>
          <a:xfrm>
            <a:off x="2916238" y="8685213"/>
            <a:ext cx="22305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72794df4af_0_561:notes"/>
          <p:cNvSpPr/>
          <p:nvPr>
            <p:ph idx="2" type="sldImg"/>
          </p:nvPr>
        </p:nvSpPr>
        <p:spPr>
          <a:xfrm>
            <a:off x="515938" y="1143000"/>
            <a:ext cx="4116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72794df4af_0_561:notes"/>
          <p:cNvSpPr txBox="1"/>
          <p:nvPr>
            <p:ph idx="1" type="body"/>
          </p:nvPr>
        </p:nvSpPr>
        <p:spPr>
          <a:xfrm>
            <a:off x="514350" y="4400550"/>
            <a:ext cx="41196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g72794df4af_0_561:notes"/>
          <p:cNvSpPr txBox="1"/>
          <p:nvPr>
            <p:ph idx="12" type="sldNum"/>
          </p:nvPr>
        </p:nvSpPr>
        <p:spPr>
          <a:xfrm>
            <a:off x="2916238" y="8685213"/>
            <a:ext cx="22305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72794df4af_0_554:notes"/>
          <p:cNvSpPr/>
          <p:nvPr>
            <p:ph idx="2" type="sldImg"/>
          </p:nvPr>
        </p:nvSpPr>
        <p:spPr>
          <a:xfrm>
            <a:off x="515938" y="1143000"/>
            <a:ext cx="4116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72794df4af_0_554:notes"/>
          <p:cNvSpPr txBox="1"/>
          <p:nvPr>
            <p:ph idx="1" type="body"/>
          </p:nvPr>
        </p:nvSpPr>
        <p:spPr>
          <a:xfrm>
            <a:off x="514350" y="4400550"/>
            <a:ext cx="41196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g72794df4af_0_554:notes"/>
          <p:cNvSpPr txBox="1"/>
          <p:nvPr>
            <p:ph idx="12" type="sldNum"/>
          </p:nvPr>
        </p:nvSpPr>
        <p:spPr>
          <a:xfrm>
            <a:off x="2916238" y="8685213"/>
            <a:ext cx="22305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72a4810a68_1_3:notes"/>
          <p:cNvSpPr/>
          <p:nvPr>
            <p:ph idx="2" type="sldImg"/>
          </p:nvPr>
        </p:nvSpPr>
        <p:spPr>
          <a:xfrm>
            <a:off x="515938" y="1143000"/>
            <a:ext cx="4116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72a4810a68_1_3:notes"/>
          <p:cNvSpPr txBox="1"/>
          <p:nvPr>
            <p:ph idx="1" type="body"/>
          </p:nvPr>
        </p:nvSpPr>
        <p:spPr>
          <a:xfrm>
            <a:off x="514350" y="4400550"/>
            <a:ext cx="41196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g72a4810a68_1_3:notes"/>
          <p:cNvSpPr txBox="1"/>
          <p:nvPr>
            <p:ph idx="12" type="sldNum"/>
          </p:nvPr>
        </p:nvSpPr>
        <p:spPr>
          <a:xfrm>
            <a:off x="2916238" y="8685213"/>
            <a:ext cx="22305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72794df4af_0_576:notes"/>
          <p:cNvSpPr/>
          <p:nvPr>
            <p:ph idx="2" type="sldImg"/>
          </p:nvPr>
        </p:nvSpPr>
        <p:spPr>
          <a:xfrm>
            <a:off x="515938" y="1143000"/>
            <a:ext cx="4116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72794df4af_0_576:notes"/>
          <p:cNvSpPr txBox="1"/>
          <p:nvPr>
            <p:ph idx="1" type="body"/>
          </p:nvPr>
        </p:nvSpPr>
        <p:spPr>
          <a:xfrm>
            <a:off x="514350" y="4400550"/>
            <a:ext cx="41196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g72794df4af_0_576:notes"/>
          <p:cNvSpPr txBox="1"/>
          <p:nvPr>
            <p:ph idx="12" type="sldNum"/>
          </p:nvPr>
        </p:nvSpPr>
        <p:spPr>
          <a:xfrm>
            <a:off x="2916238" y="8685213"/>
            <a:ext cx="22305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72a4810a68_1_14:notes"/>
          <p:cNvSpPr/>
          <p:nvPr>
            <p:ph idx="2" type="sldImg"/>
          </p:nvPr>
        </p:nvSpPr>
        <p:spPr>
          <a:xfrm>
            <a:off x="515938" y="1143000"/>
            <a:ext cx="4116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72a4810a68_1_14:notes"/>
          <p:cNvSpPr txBox="1"/>
          <p:nvPr>
            <p:ph idx="1" type="body"/>
          </p:nvPr>
        </p:nvSpPr>
        <p:spPr>
          <a:xfrm>
            <a:off x="514350" y="4400550"/>
            <a:ext cx="41196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g72a4810a68_1_14:notes"/>
          <p:cNvSpPr txBox="1"/>
          <p:nvPr>
            <p:ph idx="12" type="sldNum"/>
          </p:nvPr>
        </p:nvSpPr>
        <p:spPr>
          <a:xfrm>
            <a:off x="2916238" y="8685213"/>
            <a:ext cx="22305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72a4810a68_1_24:notes"/>
          <p:cNvSpPr/>
          <p:nvPr>
            <p:ph idx="2" type="sldImg"/>
          </p:nvPr>
        </p:nvSpPr>
        <p:spPr>
          <a:xfrm>
            <a:off x="515938" y="1143000"/>
            <a:ext cx="4116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72a4810a68_1_24:notes"/>
          <p:cNvSpPr txBox="1"/>
          <p:nvPr>
            <p:ph idx="1" type="body"/>
          </p:nvPr>
        </p:nvSpPr>
        <p:spPr>
          <a:xfrm>
            <a:off x="514350" y="4400550"/>
            <a:ext cx="41196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g72a4810a68_1_24:notes"/>
          <p:cNvSpPr txBox="1"/>
          <p:nvPr>
            <p:ph idx="12" type="sldNum"/>
          </p:nvPr>
        </p:nvSpPr>
        <p:spPr>
          <a:xfrm>
            <a:off x="2916238" y="8685213"/>
            <a:ext cx="22305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72a4810a68_1_75:notes"/>
          <p:cNvSpPr/>
          <p:nvPr>
            <p:ph idx="2" type="sldImg"/>
          </p:nvPr>
        </p:nvSpPr>
        <p:spPr>
          <a:xfrm>
            <a:off x="515938" y="1143000"/>
            <a:ext cx="4116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72a4810a68_1_75:notes"/>
          <p:cNvSpPr txBox="1"/>
          <p:nvPr>
            <p:ph idx="1" type="body"/>
          </p:nvPr>
        </p:nvSpPr>
        <p:spPr>
          <a:xfrm>
            <a:off x="514350" y="4400550"/>
            <a:ext cx="41196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g72a4810a68_1_75:notes"/>
          <p:cNvSpPr txBox="1"/>
          <p:nvPr>
            <p:ph idx="12" type="sldNum"/>
          </p:nvPr>
        </p:nvSpPr>
        <p:spPr>
          <a:xfrm>
            <a:off x="2916238" y="8685213"/>
            <a:ext cx="22305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72794df4af_0_584:notes"/>
          <p:cNvSpPr/>
          <p:nvPr>
            <p:ph idx="2" type="sldImg"/>
          </p:nvPr>
        </p:nvSpPr>
        <p:spPr>
          <a:xfrm>
            <a:off x="515938" y="1143000"/>
            <a:ext cx="4116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72794df4af_0_584:notes"/>
          <p:cNvSpPr txBox="1"/>
          <p:nvPr>
            <p:ph idx="1" type="body"/>
          </p:nvPr>
        </p:nvSpPr>
        <p:spPr>
          <a:xfrm>
            <a:off x="514350" y="4400550"/>
            <a:ext cx="41196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g72794df4af_0_584:notes"/>
          <p:cNvSpPr txBox="1"/>
          <p:nvPr>
            <p:ph idx="12" type="sldNum"/>
          </p:nvPr>
        </p:nvSpPr>
        <p:spPr>
          <a:xfrm>
            <a:off x="2916238" y="8685213"/>
            <a:ext cx="22305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72a4810a68_1_34:notes"/>
          <p:cNvSpPr/>
          <p:nvPr>
            <p:ph idx="2" type="sldImg"/>
          </p:nvPr>
        </p:nvSpPr>
        <p:spPr>
          <a:xfrm>
            <a:off x="515938" y="1143000"/>
            <a:ext cx="4116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72a4810a68_1_34:notes"/>
          <p:cNvSpPr txBox="1"/>
          <p:nvPr>
            <p:ph idx="1" type="body"/>
          </p:nvPr>
        </p:nvSpPr>
        <p:spPr>
          <a:xfrm>
            <a:off x="514350" y="4400550"/>
            <a:ext cx="41196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g72a4810a68_1_34:notes"/>
          <p:cNvSpPr txBox="1"/>
          <p:nvPr>
            <p:ph idx="12" type="sldNum"/>
          </p:nvPr>
        </p:nvSpPr>
        <p:spPr>
          <a:xfrm>
            <a:off x="2916238" y="8685213"/>
            <a:ext cx="22305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72794df4af_0_569:notes"/>
          <p:cNvSpPr/>
          <p:nvPr>
            <p:ph idx="2" type="sldImg"/>
          </p:nvPr>
        </p:nvSpPr>
        <p:spPr>
          <a:xfrm>
            <a:off x="515938" y="1143000"/>
            <a:ext cx="4116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72794df4af_0_569:notes"/>
          <p:cNvSpPr txBox="1"/>
          <p:nvPr>
            <p:ph idx="1" type="body"/>
          </p:nvPr>
        </p:nvSpPr>
        <p:spPr>
          <a:xfrm>
            <a:off x="514350" y="4400550"/>
            <a:ext cx="41196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g72794df4af_0_569:notes"/>
          <p:cNvSpPr txBox="1"/>
          <p:nvPr>
            <p:ph idx="12" type="sldNum"/>
          </p:nvPr>
        </p:nvSpPr>
        <p:spPr>
          <a:xfrm>
            <a:off x="2916238" y="8685213"/>
            <a:ext cx="22305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232d0145a_0_0:notes"/>
          <p:cNvSpPr txBox="1"/>
          <p:nvPr>
            <p:ph idx="1" type="body"/>
          </p:nvPr>
        </p:nvSpPr>
        <p:spPr>
          <a:xfrm>
            <a:off x="514350" y="4400550"/>
            <a:ext cx="41196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" name="Google Shape;67;g7232d0145a_0_0:notes"/>
          <p:cNvSpPr/>
          <p:nvPr>
            <p:ph idx="2" type="sldImg"/>
          </p:nvPr>
        </p:nvSpPr>
        <p:spPr>
          <a:xfrm>
            <a:off x="515938" y="1143000"/>
            <a:ext cx="4116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72a4810a68_1_44:notes"/>
          <p:cNvSpPr/>
          <p:nvPr>
            <p:ph idx="2" type="sldImg"/>
          </p:nvPr>
        </p:nvSpPr>
        <p:spPr>
          <a:xfrm>
            <a:off x="515938" y="1143000"/>
            <a:ext cx="4116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72a4810a68_1_44:notes"/>
          <p:cNvSpPr txBox="1"/>
          <p:nvPr>
            <p:ph idx="1" type="body"/>
          </p:nvPr>
        </p:nvSpPr>
        <p:spPr>
          <a:xfrm>
            <a:off x="514350" y="4400550"/>
            <a:ext cx="41196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g72a4810a68_1_44:notes"/>
          <p:cNvSpPr txBox="1"/>
          <p:nvPr>
            <p:ph idx="12" type="sldNum"/>
          </p:nvPr>
        </p:nvSpPr>
        <p:spPr>
          <a:xfrm>
            <a:off x="2916238" y="8685213"/>
            <a:ext cx="22305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72a4810a68_1_54:notes"/>
          <p:cNvSpPr/>
          <p:nvPr>
            <p:ph idx="2" type="sldImg"/>
          </p:nvPr>
        </p:nvSpPr>
        <p:spPr>
          <a:xfrm>
            <a:off x="515938" y="1143000"/>
            <a:ext cx="4116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72a4810a68_1_54:notes"/>
          <p:cNvSpPr txBox="1"/>
          <p:nvPr>
            <p:ph idx="1" type="body"/>
          </p:nvPr>
        </p:nvSpPr>
        <p:spPr>
          <a:xfrm>
            <a:off x="514350" y="4400550"/>
            <a:ext cx="41196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g72a4810a68_1_54:notes"/>
          <p:cNvSpPr txBox="1"/>
          <p:nvPr>
            <p:ph idx="12" type="sldNum"/>
          </p:nvPr>
        </p:nvSpPr>
        <p:spPr>
          <a:xfrm>
            <a:off x="2916238" y="8685213"/>
            <a:ext cx="22305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72a4810a68_1_64:notes"/>
          <p:cNvSpPr/>
          <p:nvPr>
            <p:ph idx="2" type="sldImg"/>
          </p:nvPr>
        </p:nvSpPr>
        <p:spPr>
          <a:xfrm>
            <a:off x="515938" y="1143000"/>
            <a:ext cx="4116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72a4810a68_1_64:notes"/>
          <p:cNvSpPr txBox="1"/>
          <p:nvPr>
            <p:ph idx="1" type="body"/>
          </p:nvPr>
        </p:nvSpPr>
        <p:spPr>
          <a:xfrm>
            <a:off x="514350" y="4400550"/>
            <a:ext cx="41196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g72a4810a68_1_64:notes"/>
          <p:cNvSpPr txBox="1"/>
          <p:nvPr>
            <p:ph idx="12" type="sldNum"/>
          </p:nvPr>
        </p:nvSpPr>
        <p:spPr>
          <a:xfrm>
            <a:off x="2916238" y="8685213"/>
            <a:ext cx="22305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72794df4af_0_369:notes"/>
          <p:cNvSpPr/>
          <p:nvPr>
            <p:ph idx="2" type="sldImg"/>
          </p:nvPr>
        </p:nvSpPr>
        <p:spPr>
          <a:xfrm>
            <a:off x="515938" y="1143000"/>
            <a:ext cx="4116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72794df4af_0_369:notes"/>
          <p:cNvSpPr txBox="1"/>
          <p:nvPr>
            <p:ph idx="1" type="body"/>
          </p:nvPr>
        </p:nvSpPr>
        <p:spPr>
          <a:xfrm>
            <a:off x="514350" y="4400550"/>
            <a:ext cx="41196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g72794df4af_0_369:notes"/>
          <p:cNvSpPr txBox="1"/>
          <p:nvPr>
            <p:ph idx="12" type="sldNum"/>
          </p:nvPr>
        </p:nvSpPr>
        <p:spPr>
          <a:xfrm>
            <a:off x="2916238" y="8685213"/>
            <a:ext cx="22305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72794df4af_0_409:notes"/>
          <p:cNvSpPr/>
          <p:nvPr>
            <p:ph idx="2" type="sldImg"/>
          </p:nvPr>
        </p:nvSpPr>
        <p:spPr>
          <a:xfrm>
            <a:off x="515938" y="1143000"/>
            <a:ext cx="4116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72794df4af_0_409:notes"/>
          <p:cNvSpPr txBox="1"/>
          <p:nvPr>
            <p:ph idx="1" type="body"/>
          </p:nvPr>
        </p:nvSpPr>
        <p:spPr>
          <a:xfrm>
            <a:off x="514350" y="4400550"/>
            <a:ext cx="41196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g72794df4af_0_409:notes"/>
          <p:cNvSpPr txBox="1"/>
          <p:nvPr>
            <p:ph idx="12" type="sldNum"/>
          </p:nvPr>
        </p:nvSpPr>
        <p:spPr>
          <a:xfrm>
            <a:off x="2916238" y="8685213"/>
            <a:ext cx="22305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 txBox="1"/>
          <p:nvPr>
            <p:ph idx="1" type="body"/>
          </p:nvPr>
        </p:nvSpPr>
        <p:spPr>
          <a:xfrm>
            <a:off x="514350" y="4400550"/>
            <a:ext cx="4119563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6" name="Google Shape;76;p3:notes"/>
          <p:cNvSpPr/>
          <p:nvPr>
            <p:ph idx="2" type="sldImg"/>
          </p:nvPr>
        </p:nvSpPr>
        <p:spPr>
          <a:xfrm>
            <a:off x="515938" y="1143000"/>
            <a:ext cx="4116387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2794df4af_0_15:notes"/>
          <p:cNvSpPr/>
          <p:nvPr>
            <p:ph idx="2" type="sldImg"/>
          </p:nvPr>
        </p:nvSpPr>
        <p:spPr>
          <a:xfrm>
            <a:off x="515938" y="1143000"/>
            <a:ext cx="4116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2794df4af_0_15:notes"/>
          <p:cNvSpPr txBox="1"/>
          <p:nvPr>
            <p:ph idx="1" type="body"/>
          </p:nvPr>
        </p:nvSpPr>
        <p:spPr>
          <a:xfrm>
            <a:off x="514350" y="4400550"/>
            <a:ext cx="41196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g72794df4af_0_15:notes"/>
          <p:cNvSpPr txBox="1"/>
          <p:nvPr>
            <p:ph idx="12" type="sldNum"/>
          </p:nvPr>
        </p:nvSpPr>
        <p:spPr>
          <a:xfrm>
            <a:off x="2916238" y="8685213"/>
            <a:ext cx="22305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 txBox="1"/>
          <p:nvPr>
            <p:ph idx="1" type="body"/>
          </p:nvPr>
        </p:nvSpPr>
        <p:spPr>
          <a:xfrm>
            <a:off x="514350" y="4400550"/>
            <a:ext cx="41196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p4:notes"/>
          <p:cNvSpPr/>
          <p:nvPr>
            <p:ph idx="2" type="sldImg"/>
          </p:nvPr>
        </p:nvSpPr>
        <p:spPr>
          <a:xfrm>
            <a:off x="515938" y="1143000"/>
            <a:ext cx="4116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2794df4af_0_139:notes"/>
          <p:cNvSpPr/>
          <p:nvPr>
            <p:ph idx="2" type="sldImg"/>
          </p:nvPr>
        </p:nvSpPr>
        <p:spPr>
          <a:xfrm>
            <a:off x="515938" y="1143000"/>
            <a:ext cx="4116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2794df4af_0_139:notes"/>
          <p:cNvSpPr txBox="1"/>
          <p:nvPr>
            <p:ph idx="1" type="body"/>
          </p:nvPr>
        </p:nvSpPr>
        <p:spPr>
          <a:xfrm>
            <a:off x="514350" y="4400550"/>
            <a:ext cx="41196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72794df4af_0_139:notes"/>
          <p:cNvSpPr txBox="1"/>
          <p:nvPr>
            <p:ph idx="12" type="sldNum"/>
          </p:nvPr>
        </p:nvSpPr>
        <p:spPr>
          <a:xfrm>
            <a:off x="2916238" y="8685213"/>
            <a:ext cx="22305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2794df4af_0_4:notes"/>
          <p:cNvSpPr/>
          <p:nvPr>
            <p:ph idx="2" type="sldImg"/>
          </p:nvPr>
        </p:nvSpPr>
        <p:spPr>
          <a:xfrm>
            <a:off x="515938" y="1143000"/>
            <a:ext cx="4116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72794df4af_0_4:notes"/>
          <p:cNvSpPr txBox="1"/>
          <p:nvPr>
            <p:ph idx="1" type="body"/>
          </p:nvPr>
        </p:nvSpPr>
        <p:spPr>
          <a:xfrm>
            <a:off x="514350" y="4400550"/>
            <a:ext cx="41196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72794df4af_0_4:notes"/>
          <p:cNvSpPr txBox="1"/>
          <p:nvPr>
            <p:ph idx="12" type="sldNum"/>
          </p:nvPr>
        </p:nvSpPr>
        <p:spPr>
          <a:xfrm>
            <a:off x="2916238" y="8685213"/>
            <a:ext cx="22305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72794df4af_0_179:notes"/>
          <p:cNvSpPr/>
          <p:nvPr>
            <p:ph idx="2" type="sldImg"/>
          </p:nvPr>
        </p:nvSpPr>
        <p:spPr>
          <a:xfrm>
            <a:off x="515938" y="1143000"/>
            <a:ext cx="4116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72794df4af_0_179:notes"/>
          <p:cNvSpPr txBox="1"/>
          <p:nvPr>
            <p:ph idx="1" type="body"/>
          </p:nvPr>
        </p:nvSpPr>
        <p:spPr>
          <a:xfrm>
            <a:off x="514350" y="4400550"/>
            <a:ext cx="41196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72794df4af_0_179:notes"/>
          <p:cNvSpPr txBox="1"/>
          <p:nvPr>
            <p:ph idx="12" type="sldNum"/>
          </p:nvPr>
        </p:nvSpPr>
        <p:spPr>
          <a:xfrm>
            <a:off x="2916238" y="8685213"/>
            <a:ext cx="22305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folie">
  <p:cSld name="Titelfoli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858043" y="2703893"/>
            <a:ext cx="5148263" cy="12429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2"/>
          <p:cNvSpPr txBox="1"/>
          <p:nvPr>
            <p:ph type="title"/>
          </p:nvPr>
        </p:nvSpPr>
        <p:spPr>
          <a:xfrm>
            <a:off x="471923" y="274084"/>
            <a:ext cx="5920502" cy="9950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2659972" y="4754759"/>
            <a:ext cx="1544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1" name="Google Shape;21;p2"/>
          <p:cNvSpPr txBox="1"/>
          <p:nvPr>
            <p:ph idx="2" type="sldNum"/>
          </p:nvPr>
        </p:nvSpPr>
        <p:spPr>
          <a:xfrm>
            <a:off x="4848022" y="4754759"/>
            <a:ext cx="1544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www.momentum-lab.de</a:t>
            </a:r>
            <a:endParaRPr b="0" i="0" u="none" cap="none" strike="noStrike"/>
          </a:p>
        </p:txBody>
      </p:sp>
      <p:sp>
        <p:nvSpPr>
          <p:cNvPr id="22" name="Google Shape;22;p2"/>
          <p:cNvSpPr txBox="1"/>
          <p:nvPr>
            <p:ph idx="3" type="sldNum"/>
          </p:nvPr>
        </p:nvSpPr>
        <p:spPr>
          <a:xfrm>
            <a:off x="423975" y="4754750"/>
            <a:ext cx="1592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www.juliajunge.de</a:t>
            </a:r>
            <a:endParaRPr b="0" i="0" u="none" cap="none" strike="noStrik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ur Titel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471923" y="274084"/>
            <a:ext cx="5920502" cy="9950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2659972" y="4754759"/>
            <a:ext cx="1544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6" name="Google Shape;26;p3"/>
          <p:cNvSpPr txBox="1"/>
          <p:nvPr>
            <p:ph idx="2" type="sldNum"/>
          </p:nvPr>
        </p:nvSpPr>
        <p:spPr>
          <a:xfrm>
            <a:off x="4848022" y="4754759"/>
            <a:ext cx="1544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www.momentum-lab.de</a:t>
            </a:r>
            <a:endParaRPr b="0" i="0" u="none" cap="none" strike="noStrike"/>
          </a:p>
        </p:txBody>
      </p:sp>
      <p:sp>
        <p:nvSpPr>
          <p:cNvPr id="27" name="Google Shape;27;p3"/>
          <p:cNvSpPr txBox="1"/>
          <p:nvPr>
            <p:ph idx="3" type="sldNum"/>
          </p:nvPr>
        </p:nvSpPr>
        <p:spPr>
          <a:xfrm>
            <a:off x="423975" y="4754750"/>
            <a:ext cx="1592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www.juliajunge.de</a:t>
            </a:r>
            <a:endParaRPr b="0" i="0" u="none" cap="none" strike="noStrik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und Inhal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471923" y="274084"/>
            <a:ext cx="5920502" cy="9950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471923" y="1370416"/>
            <a:ext cx="5920502" cy="3266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  <a:defRPr/>
            </a:lvl1pPr>
            <a:lvl2pPr indent="-3810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2659972" y="4754759"/>
            <a:ext cx="1544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32" name="Google Shape;32;p4"/>
          <p:cNvSpPr txBox="1"/>
          <p:nvPr>
            <p:ph idx="2" type="sldNum"/>
          </p:nvPr>
        </p:nvSpPr>
        <p:spPr>
          <a:xfrm>
            <a:off x="4848022" y="4754759"/>
            <a:ext cx="1544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www.momentum-lab.de</a:t>
            </a:r>
            <a:endParaRPr b="0" i="0" u="none" cap="none" strike="noStrike"/>
          </a:p>
        </p:txBody>
      </p:sp>
      <p:sp>
        <p:nvSpPr>
          <p:cNvPr id="33" name="Google Shape;33;p4"/>
          <p:cNvSpPr txBox="1"/>
          <p:nvPr>
            <p:ph idx="3" type="sldNum"/>
          </p:nvPr>
        </p:nvSpPr>
        <p:spPr>
          <a:xfrm>
            <a:off x="423975" y="4754750"/>
            <a:ext cx="1592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www.juliajunge.de</a:t>
            </a:r>
            <a:endParaRPr b="0" i="0" u="none" cap="none" strike="noStrik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wei Inhalte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471923" y="274084"/>
            <a:ext cx="5920502" cy="9950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471924" y="1370416"/>
            <a:ext cx="2917348" cy="3266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2" type="body"/>
          </p:nvPr>
        </p:nvSpPr>
        <p:spPr>
          <a:xfrm>
            <a:off x="3475078" y="1370416"/>
            <a:ext cx="2917348" cy="3266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2659972" y="4754759"/>
            <a:ext cx="1544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39" name="Google Shape;39;p5"/>
          <p:cNvSpPr txBox="1"/>
          <p:nvPr>
            <p:ph idx="3" type="sldNum"/>
          </p:nvPr>
        </p:nvSpPr>
        <p:spPr>
          <a:xfrm>
            <a:off x="4848022" y="4754759"/>
            <a:ext cx="1544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www.momentum-lab.de</a:t>
            </a:r>
            <a:endParaRPr b="0" i="0" u="none" cap="none" strike="noStrike"/>
          </a:p>
        </p:txBody>
      </p:sp>
      <p:sp>
        <p:nvSpPr>
          <p:cNvPr id="40" name="Google Shape;40;p5"/>
          <p:cNvSpPr txBox="1"/>
          <p:nvPr>
            <p:ph idx="4" type="sldNum"/>
          </p:nvPr>
        </p:nvSpPr>
        <p:spPr>
          <a:xfrm>
            <a:off x="423975" y="4754750"/>
            <a:ext cx="1592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www.juliajunge.de</a:t>
            </a:r>
            <a:endParaRPr b="0" i="0" u="none" cap="none" strike="noStrike"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71923" y="274084"/>
            <a:ext cx="5920502" cy="9950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Permanent Marker"/>
              <a:buNone/>
              <a:defRPr b="0" i="0" sz="4400" u="none" cap="none" strike="noStrike">
                <a:solidFill>
                  <a:srgbClr val="00206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71923" y="1370416"/>
            <a:ext cx="5920502" cy="3266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2659972" y="4754759"/>
            <a:ext cx="1544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cxnSp>
        <p:nvCxnSpPr>
          <p:cNvPr id="13" name="Google Shape;13;p1"/>
          <p:cNvCxnSpPr/>
          <p:nvPr/>
        </p:nvCxnSpPr>
        <p:spPr>
          <a:xfrm>
            <a:off x="471923" y="274084"/>
            <a:ext cx="5920502" cy="0"/>
          </a:xfrm>
          <a:prstGeom prst="straightConnector1">
            <a:avLst/>
          </a:prstGeom>
          <a:noFill/>
          <a:ln cap="flat" cmpd="sng" w="9525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" name="Google Shape;14;p1"/>
          <p:cNvCxnSpPr/>
          <p:nvPr/>
        </p:nvCxnSpPr>
        <p:spPr>
          <a:xfrm>
            <a:off x="471923" y="4771434"/>
            <a:ext cx="5920500" cy="0"/>
          </a:xfrm>
          <a:prstGeom prst="straightConnector1">
            <a:avLst/>
          </a:prstGeom>
          <a:noFill/>
          <a:ln cap="flat" cmpd="sng" w="9525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" name="Google Shape;15;p1"/>
          <p:cNvSpPr txBox="1"/>
          <p:nvPr>
            <p:ph idx="2" type="sldNum"/>
          </p:nvPr>
        </p:nvSpPr>
        <p:spPr>
          <a:xfrm>
            <a:off x="4848022" y="4754759"/>
            <a:ext cx="1544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www.momentum-lab.de</a:t>
            </a:r>
            <a:endParaRPr b="0" i="0" u="none" cap="none" strike="noStrike"/>
          </a:p>
        </p:txBody>
      </p:sp>
      <p:sp>
        <p:nvSpPr>
          <p:cNvPr id="16" name="Google Shape;16;p1"/>
          <p:cNvSpPr txBox="1"/>
          <p:nvPr>
            <p:ph idx="3" type="sldNum"/>
          </p:nvPr>
        </p:nvSpPr>
        <p:spPr>
          <a:xfrm>
            <a:off x="423975" y="4754750"/>
            <a:ext cx="1592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www.juliajunge.de</a:t>
            </a:r>
            <a:endParaRPr b="0" i="0" u="none" cap="none" strike="noStrike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1">
          <p15:clr>
            <a:srgbClr val="F26B43"/>
          </p15:clr>
        </p15:guide>
        <p15:guide id="2" pos="21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momentum-lab.de/kollegiales-coaching-sich-gegenseitig-staerken/" TargetMode="External"/><Relationship Id="rId4" Type="http://schemas.openxmlformats.org/officeDocument/2006/relationships/hyperlink" Target="http://www.momentum-lab.de/kein-plan-strategisch-mit-unsicherheit-umgehen/" TargetMode="External"/><Relationship Id="rId5" Type="http://schemas.openxmlformats.org/officeDocument/2006/relationships/hyperlink" Target="http://www.momentum-lab.de/offener-austausch-wie-kommen-wir-kooperativ-durch-die-krise/" TargetMode="External"/><Relationship Id="rId6" Type="http://schemas.openxmlformats.org/officeDocument/2006/relationships/hyperlink" Target="https://www.momentum-lab.de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igitalcourage.de/blog/2020/corona-homeoffice-tipps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digitalcourage.de/digitale-selbstverteidigung/alternativen-zu-whatsapp-und-threema-instant-messenger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pad.foebud.org/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www.nuudel.de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digitalcourage.de/blog/2020/nextcloud-hosting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/>
          <p:nvPr>
            <p:ph idx="4294967295" type="ctrTitle"/>
          </p:nvPr>
        </p:nvSpPr>
        <p:spPr>
          <a:xfrm>
            <a:off x="858050" y="526000"/>
            <a:ext cx="5148300" cy="153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Permanent Marker"/>
              <a:buNone/>
            </a:pPr>
            <a:r>
              <a:rPr b="0" i="0" lang="de-DE" sz="3600" u="none" cap="none" strike="noStrike">
                <a:solidFill>
                  <a:srgbClr val="1F3864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Willkommen</a:t>
            </a:r>
            <a:br>
              <a:rPr lang="de-DE" sz="3600">
                <a:solidFill>
                  <a:srgbClr val="1F3864"/>
                </a:solidFill>
              </a:rPr>
            </a:br>
            <a:r>
              <a:rPr lang="de-DE" sz="3600">
                <a:solidFill>
                  <a:srgbClr val="1F3864"/>
                </a:solidFill>
              </a:rPr>
              <a:t>bei Momentum Lab</a:t>
            </a:r>
            <a:endParaRPr b="0" i="0" sz="3600" u="none" cap="none" strike="noStrike">
              <a:solidFill>
                <a:srgbClr val="00206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46" name="Google Shape;46;p6"/>
          <p:cNvSpPr txBox="1"/>
          <p:nvPr>
            <p:ph idx="1" type="subTitle"/>
          </p:nvPr>
        </p:nvSpPr>
        <p:spPr>
          <a:xfrm>
            <a:off x="858050" y="2061999"/>
            <a:ext cx="5148300" cy="22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Char char="✔"/>
            </a:pPr>
            <a:r>
              <a:rPr b="1" lang="de-DE" sz="1600" u="sng"/>
              <a:t>Komme an:</a:t>
            </a:r>
            <a:r>
              <a:rPr lang="de-DE" sz="1600" u="sng"/>
              <a:t> </a:t>
            </a:r>
            <a:r>
              <a:rPr lang="de-DE" sz="1600"/>
              <a:t>Werde </a:t>
            </a:r>
            <a:r>
              <a:rPr lang="de-DE" sz="1600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arbeitsfähig.</a:t>
            </a:r>
            <a:r>
              <a:rPr lang="de-DE"/>
              <a:t> </a:t>
            </a:r>
            <a:br>
              <a:rPr lang="de-DE"/>
            </a:br>
            <a:r>
              <a:rPr lang="de-DE" sz="1600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Sorge ggf. für ein Getränk</a:t>
            </a:r>
            <a:endParaRPr/>
          </a:p>
          <a:p>
            <a:pPr indent="-342900" lvl="0" marL="3429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Char char="✔"/>
            </a:pPr>
            <a:r>
              <a:rPr lang="de-DE" sz="1600" u="sng"/>
              <a:t>Sei hier:</a:t>
            </a:r>
            <a:r>
              <a:rPr lang="de-DE" sz="1600"/>
              <a:t> </a:t>
            </a:r>
            <a:r>
              <a:rPr lang="de-DE" sz="1600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Schließe</a:t>
            </a:r>
            <a:r>
              <a:rPr lang="de-DE" sz="1600"/>
              <a:t> </a:t>
            </a:r>
            <a:r>
              <a:rPr lang="de-DE" sz="1600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alle nicht benötigten Fenster. </a:t>
            </a:r>
            <a:r>
              <a:rPr lang="de-DE" sz="1600"/>
              <a:t>S</a:t>
            </a:r>
            <a:r>
              <a:rPr lang="de-DE" sz="1600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chalte das Handy </a:t>
            </a:r>
            <a:r>
              <a:rPr lang="de-DE" sz="1600"/>
              <a:t>lautlos</a:t>
            </a:r>
            <a:r>
              <a:rPr lang="de-DE" sz="1600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/>
          </a:p>
          <a:p>
            <a:pPr indent="-342900" lvl="0" marL="3429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Char char="✔"/>
            </a:pPr>
            <a:r>
              <a:rPr lang="de-DE" sz="1600" u="sng"/>
              <a:t>Zeige dich:</a:t>
            </a:r>
            <a:r>
              <a:rPr lang="de-DE" sz="1600"/>
              <a:t> Schalte die Kamera an und </a:t>
            </a:r>
            <a:br>
              <a:rPr lang="de-DE" sz="1600"/>
            </a:br>
            <a:r>
              <a:rPr lang="de-DE" sz="1600"/>
              <a:t>t</a:t>
            </a:r>
            <a:r>
              <a:rPr lang="de-DE" sz="1600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este</a:t>
            </a:r>
            <a:r>
              <a:rPr lang="de-DE" sz="1600"/>
              <a:t> dein</a:t>
            </a:r>
            <a:r>
              <a:rPr lang="de-DE" sz="1600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 Mikro, in dem </a:t>
            </a:r>
            <a:r>
              <a:rPr lang="de-DE" sz="1600"/>
              <a:t>du</a:t>
            </a:r>
            <a:r>
              <a:rPr lang="de-DE" sz="1600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 alle Anwesenden begrüß</a:t>
            </a:r>
            <a:r>
              <a:rPr lang="de-DE" sz="1600"/>
              <a:t>t</a:t>
            </a:r>
            <a:r>
              <a:rPr lang="de-DE" sz="1600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!</a:t>
            </a:r>
            <a:endParaRPr/>
          </a:p>
          <a:p>
            <a:pPr indent="-241300" lvl="0" marL="3429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venir"/>
              <a:buNone/>
            </a:pPr>
            <a:r>
              <a:t/>
            </a:r>
            <a:endParaRPr sz="1600"/>
          </a:p>
          <a:p>
            <a:pPr indent="-241300" lvl="0" marL="3429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venir"/>
              <a:buNone/>
            </a:pPr>
            <a:r>
              <a:t/>
            </a:r>
            <a:endParaRPr sz="1600"/>
          </a:p>
        </p:txBody>
      </p:sp>
      <p:sp>
        <p:nvSpPr>
          <p:cNvPr id="47" name="Google Shape;47;p6"/>
          <p:cNvSpPr txBox="1"/>
          <p:nvPr>
            <p:ph idx="2" type="sldNum"/>
          </p:nvPr>
        </p:nvSpPr>
        <p:spPr>
          <a:xfrm>
            <a:off x="484802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www.momentum-lab.de</a:t>
            </a:r>
            <a:endParaRPr/>
          </a:p>
        </p:txBody>
      </p:sp>
      <p:sp>
        <p:nvSpPr>
          <p:cNvPr id="48" name="Google Shape;48;p6"/>
          <p:cNvSpPr txBox="1"/>
          <p:nvPr>
            <p:ph idx="3" type="sldNum"/>
          </p:nvPr>
        </p:nvSpPr>
        <p:spPr>
          <a:xfrm>
            <a:off x="423975" y="4754750"/>
            <a:ext cx="1592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www.juliajunge.de</a:t>
            </a:r>
            <a:endParaRPr/>
          </a:p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265997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5"/>
          <p:cNvSpPr txBox="1"/>
          <p:nvPr>
            <p:ph type="title"/>
          </p:nvPr>
        </p:nvSpPr>
        <p:spPr>
          <a:xfrm>
            <a:off x="471925" y="274073"/>
            <a:ext cx="5920500" cy="1267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600">
                <a:solidFill>
                  <a:srgbClr val="C00000"/>
                </a:solidFill>
              </a:rPr>
              <a:t>Sammelt zu dritt Ideen für eure jeweilige Organisation</a:t>
            </a:r>
            <a:endParaRPr sz="1800">
              <a:solidFill>
                <a:srgbClr val="C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C00000"/>
              </a:solidFill>
            </a:endParaRPr>
          </a:p>
        </p:txBody>
      </p:sp>
      <p:sp>
        <p:nvSpPr>
          <p:cNvPr id="229" name="Google Shape;229;p15"/>
          <p:cNvSpPr txBox="1"/>
          <p:nvPr>
            <p:ph idx="12" type="sldNum"/>
          </p:nvPr>
        </p:nvSpPr>
        <p:spPr>
          <a:xfrm>
            <a:off x="265997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30" name="Google Shape;230;p15"/>
          <p:cNvSpPr txBox="1"/>
          <p:nvPr>
            <p:ph idx="2" type="sldNum"/>
          </p:nvPr>
        </p:nvSpPr>
        <p:spPr>
          <a:xfrm>
            <a:off x="484802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www.momentum-lab.de</a:t>
            </a:r>
            <a:endParaRPr/>
          </a:p>
        </p:txBody>
      </p:sp>
      <p:sp>
        <p:nvSpPr>
          <p:cNvPr id="231" name="Google Shape;231;p15"/>
          <p:cNvSpPr txBox="1"/>
          <p:nvPr>
            <p:ph idx="3" type="sldNum"/>
          </p:nvPr>
        </p:nvSpPr>
        <p:spPr>
          <a:xfrm>
            <a:off x="423975" y="4754750"/>
            <a:ext cx="1592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www.juliajunge.de</a:t>
            </a:r>
            <a:endParaRPr/>
          </a:p>
        </p:txBody>
      </p:sp>
      <p:sp>
        <p:nvSpPr>
          <p:cNvPr id="232" name="Google Shape;232;p15"/>
          <p:cNvSpPr txBox="1"/>
          <p:nvPr>
            <p:ph idx="1" type="body"/>
          </p:nvPr>
        </p:nvSpPr>
        <p:spPr>
          <a:xfrm>
            <a:off x="471925" y="1778874"/>
            <a:ext cx="5920500" cy="2858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800">
                <a:solidFill>
                  <a:srgbClr val="C00000"/>
                </a:solidFill>
              </a:rPr>
              <a:t> </a:t>
            </a:r>
            <a:r>
              <a:rPr lang="de-DE" sz="1800">
                <a:solidFill>
                  <a:srgbClr val="1F3864"/>
                </a:solidFill>
              </a:rPr>
              <a:t>→ wartet auf die Einladung zum BreakOut-Room, dann klicken</a:t>
            </a:r>
            <a:endParaRPr sz="1800">
              <a:solidFill>
                <a:srgbClr val="1F3864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800">
                <a:solidFill>
                  <a:srgbClr val="1F3864"/>
                </a:solidFill>
              </a:rPr>
              <a:t>→ beratet einander</a:t>
            </a:r>
            <a:endParaRPr sz="1800">
              <a:solidFill>
                <a:srgbClr val="1F3864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800">
                <a:solidFill>
                  <a:srgbClr val="1F3864"/>
                </a:solidFill>
              </a:rPr>
              <a:t>→ fragt nach Hilfe, wenn nötig (Host kontaktieren oder Chat)</a:t>
            </a:r>
            <a:endParaRPr sz="1800">
              <a:solidFill>
                <a:srgbClr val="1F3864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800">
                <a:solidFill>
                  <a:srgbClr val="1F3864"/>
                </a:solidFill>
              </a:rPr>
              <a:t>→ der Raum schließt sich automatisch nach Ablauf eurer Zeit</a:t>
            </a:r>
            <a:endParaRPr>
              <a:solidFill>
                <a:srgbClr val="1F3864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/>
          <p:cNvSpPr txBox="1"/>
          <p:nvPr>
            <p:ph type="title"/>
          </p:nvPr>
        </p:nvSpPr>
        <p:spPr>
          <a:xfrm>
            <a:off x="471925" y="121675"/>
            <a:ext cx="5920500" cy="85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/>
              <a:t>Basics kreativ Nutzen!</a:t>
            </a:r>
            <a:endParaRPr sz="3600"/>
          </a:p>
        </p:txBody>
      </p:sp>
      <p:sp>
        <p:nvSpPr>
          <p:cNvPr id="239" name="Google Shape;239;p16"/>
          <p:cNvSpPr txBox="1"/>
          <p:nvPr>
            <p:ph idx="1" type="body"/>
          </p:nvPr>
        </p:nvSpPr>
        <p:spPr>
          <a:xfrm>
            <a:off x="543450" y="773150"/>
            <a:ext cx="3247200" cy="382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de-DE" sz="1000" u="sng"/>
              <a:t>Mail</a:t>
            </a:r>
            <a:r>
              <a:rPr lang="de-DE" sz="1000"/>
              <a:t>: </a:t>
            </a:r>
            <a:endParaRPr sz="1000"/>
          </a:p>
          <a:p>
            <a:pPr indent="-292100" lvl="0" marL="457200" rtl="0" algn="l">
              <a:spcBef>
                <a:spcPts val="1000"/>
              </a:spcBef>
              <a:spcAft>
                <a:spcPts val="0"/>
              </a:spcAft>
              <a:buSzPts val="1000"/>
              <a:buChar char="●"/>
            </a:pPr>
            <a:r>
              <a:rPr lang="de-DE" sz="1000"/>
              <a:t>Info: Dokument wurde bearbeitet -&gt; bitte angucken, ergänzen…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de-DE" sz="1000"/>
              <a:t>Mail weiter zentral für wichtige Kommunikation</a:t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de-DE" sz="1000" u="sng"/>
              <a:t>Dokumentenablage</a:t>
            </a:r>
            <a:r>
              <a:rPr lang="de-DE" sz="1000"/>
              <a:t>:</a:t>
            </a:r>
            <a:endParaRPr sz="1000"/>
          </a:p>
          <a:p>
            <a:pPr indent="-292100" lvl="0" marL="457200" rtl="0" algn="l">
              <a:spcBef>
                <a:spcPts val="1000"/>
              </a:spcBef>
              <a:spcAft>
                <a:spcPts val="0"/>
              </a:spcAft>
              <a:buSzPts val="1000"/>
              <a:buChar char="•"/>
            </a:pPr>
            <a:r>
              <a:rPr lang="de-DE" sz="1000"/>
              <a:t>live Bearbeitung von Dokumenten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•"/>
            </a:pPr>
            <a:r>
              <a:rPr lang="de-DE" sz="1000"/>
              <a:t>ongoing protokolle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•"/>
            </a:pPr>
            <a:r>
              <a:rPr lang="de-DE" sz="1000"/>
              <a:t>wichtige Daten müssen weiter auf dem Server liegen, auch wenn z.T. in der Wolke gemeinsam an Dokumenten gearbeitet wird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•"/>
            </a:pPr>
            <a:r>
              <a:rPr lang="de-DE" sz="1000"/>
              <a:t>mit Kommentarfunktion!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•"/>
            </a:pPr>
            <a:r>
              <a:rPr lang="de-DE" sz="1000"/>
              <a:t>Tatsächlich mal über Prozesse + Bedürfnisse nachdenken ;) 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•"/>
            </a:pPr>
            <a:r>
              <a:rPr lang="de-DE" sz="1000"/>
              <a:t>Als Pinnwand: z.B. Bilder des Tages, Brainstorming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•"/>
            </a:pPr>
            <a:r>
              <a:rPr i="1" lang="de-DE" sz="1000"/>
              <a:t>...</a:t>
            </a:r>
            <a:endParaRPr i="1" sz="1000"/>
          </a:p>
        </p:txBody>
      </p:sp>
      <p:sp>
        <p:nvSpPr>
          <p:cNvPr id="240" name="Google Shape;240;p16"/>
          <p:cNvSpPr txBox="1"/>
          <p:nvPr>
            <p:ph idx="12" type="sldNum"/>
          </p:nvPr>
        </p:nvSpPr>
        <p:spPr>
          <a:xfrm>
            <a:off x="265997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41" name="Google Shape;241;p16"/>
          <p:cNvSpPr txBox="1"/>
          <p:nvPr>
            <p:ph idx="2" type="sldNum"/>
          </p:nvPr>
        </p:nvSpPr>
        <p:spPr>
          <a:xfrm>
            <a:off x="484802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www.momentum-lab.de</a:t>
            </a:r>
            <a:endParaRPr/>
          </a:p>
        </p:txBody>
      </p:sp>
      <p:sp>
        <p:nvSpPr>
          <p:cNvPr id="242" name="Google Shape;242;p16"/>
          <p:cNvSpPr txBox="1"/>
          <p:nvPr>
            <p:ph idx="3" type="sldNum"/>
          </p:nvPr>
        </p:nvSpPr>
        <p:spPr>
          <a:xfrm>
            <a:off x="423975" y="4754750"/>
            <a:ext cx="1592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www.juliajunge.de</a:t>
            </a:r>
            <a:endParaRPr/>
          </a:p>
        </p:txBody>
      </p:sp>
      <p:sp>
        <p:nvSpPr>
          <p:cNvPr id="243" name="Google Shape;243;p16"/>
          <p:cNvSpPr txBox="1"/>
          <p:nvPr/>
        </p:nvSpPr>
        <p:spPr>
          <a:xfrm>
            <a:off x="3790525" y="1004350"/>
            <a:ext cx="2673300" cy="3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000" u="sng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Video-/Telefonkonferenzen:</a:t>
            </a:r>
            <a:endParaRPr sz="1000" u="sng">
              <a:solidFill>
                <a:srgbClr val="00206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92100" lvl="0" marL="457200" rtl="0" algn="l"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000"/>
              <a:buChar char="•"/>
            </a:pPr>
            <a:r>
              <a:rPr lang="de-DE" sz="1000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bilateraler und Team-Austausch, auch zu viert oder dritt…</a:t>
            </a:r>
            <a:endParaRPr sz="1000">
              <a:solidFill>
                <a:srgbClr val="00206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000"/>
              <a:buChar char="•"/>
            </a:pPr>
            <a:r>
              <a:rPr lang="de-DE" sz="1000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Achtsamkeitselemente (2 Minuten Stille, Skizzieren, handschriftliches Schreiben) integrieren</a:t>
            </a:r>
            <a:endParaRPr sz="1000">
              <a:solidFill>
                <a:srgbClr val="00206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de-DE" sz="1000" u="sng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TIPP: Ergänzt einen Messenger!</a:t>
            </a:r>
            <a:endParaRPr i="1" sz="1000" u="sng">
              <a:solidFill>
                <a:srgbClr val="00206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92100" lvl="0" marL="457200" rtl="0" algn="l"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000"/>
              <a:buChar char="•"/>
            </a:pPr>
            <a:r>
              <a:rPr lang="de-DE" sz="1000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Messenger nur für private Dinge</a:t>
            </a:r>
            <a:endParaRPr sz="1000">
              <a:solidFill>
                <a:srgbClr val="00206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000"/>
              <a:buChar char="•"/>
            </a:pPr>
            <a:r>
              <a:rPr lang="de-DE" sz="1000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Schnelle Rückfragen</a:t>
            </a:r>
            <a:endParaRPr sz="1000">
              <a:solidFill>
                <a:srgbClr val="00206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000"/>
              <a:buChar char="•"/>
            </a:pPr>
            <a:r>
              <a:rPr lang="de-DE" sz="1000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Status: bin da / bin weg</a:t>
            </a:r>
            <a:endParaRPr sz="1000">
              <a:solidFill>
                <a:srgbClr val="00206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000"/>
              <a:buFont typeface="Avenir"/>
              <a:buChar char="•"/>
            </a:pPr>
            <a:r>
              <a:rPr lang="de-DE" sz="1000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messenger in slack: in den professionellen raum</a:t>
            </a:r>
            <a:endParaRPr sz="1000">
              <a:solidFill>
                <a:srgbClr val="00206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"/>
          <p:cNvSpPr txBox="1"/>
          <p:nvPr>
            <p:ph type="title"/>
          </p:nvPr>
        </p:nvSpPr>
        <p:spPr>
          <a:xfrm>
            <a:off x="471923" y="274084"/>
            <a:ext cx="5920500" cy="99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/>
              <a:t>Was fehlt? Was soll das Tool können?</a:t>
            </a:r>
            <a:endParaRPr sz="3600"/>
          </a:p>
        </p:txBody>
      </p:sp>
      <p:sp>
        <p:nvSpPr>
          <p:cNvPr id="250" name="Google Shape;250;p17"/>
          <p:cNvSpPr txBox="1"/>
          <p:nvPr>
            <p:ph idx="12" type="sldNum"/>
          </p:nvPr>
        </p:nvSpPr>
        <p:spPr>
          <a:xfrm>
            <a:off x="265997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descr="Post-it" id="251" name="Google Shape;251;p17" title="Post-it"/>
          <p:cNvSpPr/>
          <p:nvPr/>
        </p:nvSpPr>
        <p:spPr>
          <a:xfrm>
            <a:off x="392800" y="1535953"/>
            <a:ext cx="1101000" cy="1248600"/>
          </a:xfrm>
          <a:prstGeom prst="foldedCorner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latin typeface="Avenir"/>
                <a:ea typeface="Avenir"/>
                <a:cs typeface="Avenir"/>
                <a:sym typeface="Avenir"/>
              </a:rPr>
              <a:t>Datenschutz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descr="Post-it" id="252" name="Google Shape;252;p17" title="Post-it"/>
          <p:cNvSpPr/>
          <p:nvPr/>
        </p:nvSpPr>
        <p:spPr>
          <a:xfrm>
            <a:off x="1788477" y="1633927"/>
            <a:ext cx="1101000" cy="1248600"/>
          </a:xfrm>
          <a:prstGeom prst="foldedCorner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latin typeface="Avenir"/>
                <a:ea typeface="Avenir"/>
                <a:cs typeface="Avenir"/>
                <a:sym typeface="Avenir"/>
              </a:rPr>
              <a:t>muss bei geringer Bandbreite laufen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descr="Post-it" id="253" name="Google Shape;253;p17" title="Post-it"/>
          <p:cNvSpPr/>
          <p:nvPr/>
        </p:nvSpPr>
        <p:spPr>
          <a:xfrm>
            <a:off x="3184181" y="1469938"/>
            <a:ext cx="1101000" cy="1248600"/>
          </a:xfrm>
          <a:prstGeom prst="foldedCorner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latin typeface="Avenir"/>
                <a:ea typeface="Avenir"/>
                <a:cs typeface="Avenir"/>
                <a:sym typeface="Avenir"/>
              </a:rPr>
              <a:t>gemeinsam inhaltlich diskutieren &amp; brainstormen&amp;entscheiden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descr="Post-it" id="254" name="Google Shape;254;p17" title="Post-it"/>
          <p:cNvSpPr/>
          <p:nvPr/>
        </p:nvSpPr>
        <p:spPr>
          <a:xfrm>
            <a:off x="4579876" y="1349500"/>
            <a:ext cx="1334400" cy="1248600"/>
          </a:xfrm>
          <a:prstGeom prst="foldedCorner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latin typeface="Avenir"/>
                <a:ea typeface="Avenir"/>
                <a:cs typeface="Avenir"/>
                <a:sym typeface="Avenir"/>
              </a:rPr>
              <a:t>gemeinsamer kalender abseits von google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descr="Post-it" id="255" name="Google Shape;255;p17" title="Post-it"/>
          <p:cNvSpPr/>
          <p:nvPr/>
        </p:nvSpPr>
        <p:spPr>
          <a:xfrm>
            <a:off x="3873062" y="3060465"/>
            <a:ext cx="1101000" cy="1248600"/>
          </a:xfrm>
          <a:prstGeom prst="foldedCorner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latin typeface="Avenir"/>
                <a:ea typeface="Avenir"/>
                <a:cs typeface="Avenir"/>
                <a:sym typeface="Avenir"/>
              </a:rPr>
              <a:t>muss auf allen Betriebssystemen laufen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descr="Post-it" id="256" name="Google Shape;256;p17" title="Post-it"/>
          <p:cNvSpPr/>
          <p:nvPr/>
        </p:nvSpPr>
        <p:spPr>
          <a:xfrm>
            <a:off x="5497664" y="3003127"/>
            <a:ext cx="1101000" cy="1248600"/>
          </a:xfrm>
          <a:prstGeom prst="foldedCorner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descr="Post-it" id="257" name="Google Shape;257;p17" title="Post-it"/>
          <p:cNvSpPr/>
          <p:nvPr/>
        </p:nvSpPr>
        <p:spPr>
          <a:xfrm>
            <a:off x="2468393" y="3068863"/>
            <a:ext cx="1101000" cy="1248600"/>
          </a:xfrm>
          <a:prstGeom prst="foldedCorner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latin typeface="Avenir"/>
                <a:ea typeface="Avenir"/>
                <a:cs typeface="Avenir"/>
                <a:sym typeface="Avenir"/>
              </a:rPr>
              <a:t>einfacher Wechsel zw. Einzel- und Gruppenchats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descr="Post-it" id="258" name="Google Shape;258;p17" title="Post-it"/>
          <p:cNvSpPr/>
          <p:nvPr/>
        </p:nvSpPr>
        <p:spPr>
          <a:xfrm>
            <a:off x="734359" y="3099650"/>
            <a:ext cx="1101000" cy="1248600"/>
          </a:xfrm>
          <a:prstGeom prst="foldedCorner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latin typeface="Avenir"/>
                <a:ea typeface="Avenir"/>
                <a:cs typeface="Avenir"/>
                <a:sym typeface="Avenir"/>
              </a:rPr>
              <a:t>“Idiot*innen-sicher”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59" name="Google Shape;259;p17"/>
          <p:cNvSpPr txBox="1"/>
          <p:nvPr>
            <p:ph idx="2" type="sldNum"/>
          </p:nvPr>
        </p:nvSpPr>
        <p:spPr>
          <a:xfrm>
            <a:off x="484802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www.momentum-lab.de</a:t>
            </a:r>
            <a:endParaRPr/>
          </a:p>
        </p:txBody>
      </p:sp>
      <p:sp>
        <p:nvSpPr>
          <p:cNvPr id="260" name="Google Shape;260;p17"/>
          <p:cNvSpPr txBox="1"/>
          <p:nvPr>
            <p:ph idx="3" type="sldNum"/>
          </p:nvPr>
        </p:nvSpPr>
        <p:spPr>
          <a:xfrm>
            <a:off x="423975" y="4754750"/>
            <a:ext cx="1592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www.juliajunge.de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8"/>
          <p:cNvSpPr txBox="1"/>
          <p:nvPr>
            <p:ph type="title"/>
          </p:nvPr>
        </p:nvSpPr>
        <p:spPr>
          <a:xfrm>
            <a:off x="471923" y="274084"/>
            <a:ext cx="5920500" cy="99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ZUm Abschluss</a:t>
            </a:r>
            <a:endParaRPr/>
          </a:p>
        </p:txBody>
      </p:sp>
      <p:sp>
        <p:nvSpPr>
          <p:cNvPr id="267" name="Google Shape;267;p18"/>
          <p:cNvSpPr txBox="1"/>
          <p:nvPr>
            <p:ph idx="1" type="body"/>
          </p:nvPr>
        </p:nvSpPr>
        <p:spPr>
          <a:xfrm>
            <a:off x="471923" y="1370416"/>
            <a:ext cx="5920500" cy="326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C00000"/>
                </a:solidFill>
              </a:rPr>
              <a:t>Welches euch schon bekannte Tool wollt ihr anders nutzen?</a:t>
            </a:r>
            <a:endParaRPr>
              <a:solidFill>
                <a:srgbClr val="C00000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i="1" lang="de-DE">
                <a:solidFill>
                  <a:srgbClr val="C00000"/>
                </a:solidFill>
              </a:rPr>
              <a:t>oder</a:t>
            </a:r>
            <a:endParaRPr i="1">
              <a:solidFill>
                <a:srgbClr val="C00000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C00000"/>
                </a:solidFill>
              </a:rPr>
              <a:t>Welche neue Tool wollt ihr ausprobieren?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268" name="Google Shape;268;p18"/>
          <p:cNvSpPr txBox="1"/>
          <p:nvPr>
            <p:ph idx="12" type="sldNum"/>
          </p:nvPr>
        </p:nvSpPr>
        <p:spPr>
          <a:xfrm>
            <a:off x="265997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69" name="Google Shape;269;p18"/>
          <p:cNvSpPr txBox="1"/>
          <p:nvPr>
            <p:ph idx="2" type="sldNum"/>
          </p:nvPr>
        </p:nvSpPr>
        <p:spPr>
          <a:xfrm>
            <a:off x="484802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www.momentum-lab.de</a:t>
            </a:r>
            <a:endParaRPr/>
          </a:p>
        </p:txBody>
      </p:sp>
      <p:sp>
        <p:nvSpPr>
          <p:cNvPr id="270" name="Google Shape;270;p18"/>
          <p:cNvSpPr txBox="1"/>
          <p:nvPr>
            <p:ph idx="3" type="sldNum"/>
          </p:nvPr>
        </p:nvSpPr>
        <p:spPr>
          <a:xfrm>
            <a:off x="423975" y="4754750"/>
            <a:ext cx="1592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www.juliajunge.de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9"/>
          <p:cNvSpPr txBox="1"/>
          <p:nvPr>
            <p:ph type="title"/>
          </p:nvPr>
        </p:nvSpPr>
        <p:spPr>
          <a:xfrm>
            <a:off x="471925" y="274075"/>
            <a:ext cx="5920500" cy="8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Coming Soon</a:t>
            </a:r>
            <a:endParaRPr/>
          </a:p>
        </p:txBody>
      </p:sp>
      <p:sp>
        <p:nvSpPr>
          <p:cNvPr id="277" name="Google Shape;277;p19"/>
          <p:cNvSpPr txBox="1"/>
          <p:nvPr>
            <p:ph idx="1" type="body"/>
          </p:nvPr>
        </p:nvSpPr>
        <p:spPr>
          <a:xfrm>
            <a:off x="471925" y="977300"/>
            <a:ext cx="5920500" cy="377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●"/>
            </a:pPr>
            <a:r>
              <a:rPr lang="de-DE" sz="1400">
                <a:solidFill>
                  <a:srgbClr val="1F3864"/>
                </a:solidFill>
              </a:rPr>
              <a:t>Donnerstag, 9. April – 16:00-17:30</a:t>
            </a:r>
            <a:br>
              <a:rPr lang="de-DE" sz="1400">
                <a:solidFill>
                  <a:schemeClr val="dk1"/>
                </a:solidFill>
              </a:rPr>
            </a:br>
            <a:r>
              <a:rPr b="1" lang="de-DE" sz="1400" u="sng">
                <a:solidFill>
                  <a:srgbClr val="C00000"/>
                </a:solidFill>
                <a:hlinkClick r:id="rId3"/>
              </a:rPr>
              <a:t>Kollegiales Coaching: Sich gegenseitig stärken</a:t>
            </a:r>
            <a:endParaRPr b="1" sz="1400" u="sng">
              <a:solidFill>
                <a:srgbClr val="C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●"/>
            </a:pPr>
            <a:r>
              <a:rPr lang="de-DE" sz="1400">
                <a:solidFill>
                  <a:srgbClr val="1F3864"/>
                </a:solidFill>
              </a:rPr>
              <a:t>Dienstag, 14. April - 14:00-15:30 </a:t>
            </a:r>
            <a:br>
              <a:rPr lang="de-DE" sz="1400">
                <a:solidFill>
                  <a:schemeClr val="dk1"/>
                </a:solidFill>
              </a:rPr>
            </a:br>
            <a:r>
              <a:rPr b="1" lang="de-DE" sz="1400" u="sng">
                <a:solidFill>
                  <a:srgbClr val="C00000"/>
                </a:solidFill>
                <a:hlinkClick r:id="rId4"/>
              </a:rPr>
              <a:t>Kein Plan? Strategisch mit Unsicherheit umgehen</a:t>
            </a:r>
            <a:endParaRPr b="1" sz="1400" u="sng">
              <a:solidFill>
                <a:srgbClr val="C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●"/>
            </a:pPr>
            <a:r>
              <a:rPr lang="de-DE" sz="1400">
                <a:solidFill>
                  <a:srgbClr val="1F3864"/>
                </a:solidFill>
              </a:rPr>
              <a:t>Jeden Freitag ab 17. April - 11:00-12:00 </a:t>
            </a:r>
            <a:br>
              <a:rPr lang="de-DE" sz="1400">
                <a:solidFill>
                  <a:schemeClr val="dk1"/>
                </a:solidFill>
              </a:rPr>
            </a:br>
            <a:r>
              <a:rPr b="1" lang="de-DE" sz="1400" u="sng">
                <a:solidFill>
                  <a:srgbClr val="C00000"/>
                </a:solidFill>
                <a:hlinkClick r:id="rId5"/>
              </a:rPr>
              <a:t>Offener Austausch: Wie kommen wir kooperativ durch die Krise? </a:t>
            </a:r>
            <a:endParaRPr b="1" sz="1400" u="sng">
              <a:solidFill>
                <a:srgbClr val="C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Avenir"/>
              <a:buChar char="●"/>
            </a:pPr>
            <a:r>
              <a:rPr lang="de-DE" sz="1400">
                <a:solidFill>
                  <a:srgbClr val="1F3864"/>
                </a:solidFill>
              </a:rPr>
              <a:t>Dienstag, 21. April - 16.00-17.30 </a:t>
            </a:r>
            <a:br>
              <a:rPr lang="de-DE" sz="1400">
                <a:solidFill>
                  <a:srgbClr val="000000"/>
                </a:solidFill>
              </a:rPr>
            </a:br>
            <a:r>
              <a:rPr b="1" lang="de-DE" sz="1400" u="sng">
                <a:solidFill>
                  <a:srgbClr val="C00000"/>
                </a:solidFill>
              </a:rPr>
              <a:t>Neue Kooperationen: systemischen Wandel anregen</a:t>
            </a:r>
            <a:endParaRPr b="1" sz="1400" u="sng">
              <a:solidFill>
                <a:srgbClr val="C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Char char="●"/>
            </a:pPr>
            <a:r>
              <a:rPr lang="de-DE" sz="1400">
                <a:solidFill>
                  <a:srgbClr val="1F3864"/>
                </a:solidFill>
              </a:rPr>
              <a:t>Donnerstag, 23. April – 16:00-17:30 </a:t>
            </a:r>
            <a:br>
              <a:rPr lang="de-DE" sz="1400">
                <a:solidFill>
                  <a:schemeClr val="dk1"/>
                </a:solidFill>
              </a:rPr>
            </a:br>
            <a:r>
              <a:rPr b="1" lang="de-DE" sz="1400" u="sng">
                <a:solidFill>
                  <a:srgbClr val="C00000"/>
                </a:solidFill>
              </a:rPr>
              <a:t>Interaktive Workshops online zwischen 90 Min und 3 Tagen</a:t>
            </a:r>
            <a:endParaRPr sz="1400">
              <a:solidFill>
                <a:srgbClr val="C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-DE" sz="1400">
                <a:solidFill>
                  <a:schemeClr val="dk1"/>
                </a:solidFill>
              </a:rPr>
              <a:t>Mehr unter </a:t>
            </a:r>
            <a:r>
              <a:rPr b="1" lang="de-DE" sz="1400" u="sng">
                <a:solidFill>
                  <a:srgbClr val="C00000"/>
                </a:solidFill>
                <a:hlinkClick r:id="rId6"/>
              </a:rPr>
              <a:t>www.momentum-lab.de</a:t>
            </a:r>
            <a:endParaRPr b="1" sz="1400" u="sng">
              <a:solidFill>
                <a:srgbClr val="C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dk1"/>
                </a:solidFill>
              </a:rPr>
              <a:t>Einmal wöchentlich: </a:t>
            </a:r>
            <a:r>
              <a:rPr b="1" lang="de-DE" sz="1400">
                <a:solidFill>
                  <a:srgbClr val="C00000"/>
                </a:solidFill>
              </a:rPr>
              <a:t>Newsletter</a:t>
            </a:r>
            <a:r>
              <a:rPr lang="de-DE" sz="1400">
                <a:solidFill>
                  <a:schemeClr val="dk1"/>
                </a:solidFill>
              </a:rPr>
              <a:t> mit den neuen Angeboten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C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Empfehlt uns weiter! Danke dass ihr dabei wart!</a:t>
            </a:r>
            <a:endParaRPr sz="1800">
              <a:solidFill>
                <a:srgbClr val="C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9"/>
          <p:cNvSpPr txBox="1"/>
          <p:nvPr>
            <p:ph idx="12" type="sldNum"/>
          </p:nvPr>
        </p:nvSpPr>
        <p:spPr>
          <a:xfrm>
            <a:off x="265997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79" name="Google Shape;279;p19"/>
          <p:cNvSpPr txBox="1"/>
          <p:nvPr>
            <p:ph idx="2" type="sldNum"/>
          </p:nvPr>
        </p:nvSpPr>
        <p:spPr>
          <a:xfrm>
            <a:off x="484802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www.momentum-lab.de</a:t>
            </a:r>
            <a:endParaRPr/>
          </a:p>
        </p:txBody>
      </p:sp>
      <p:sp>
        <p:nvSpPr>
          <p:cNvPr id="280" name="Google Shape;280;p19"/>
          <p:cNvSpPr txBox="1"/>
          <p:nvPr>
            <p:ph idx="3" type="sldNum"/>
          </p:nvPr>
        </p:nvSpPr>
        <p:spPr>
          <a:xfrm>
            <a:off x="423975" y="4754750"/>
            <a:ext cx="1592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www.juliajunge.de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0"/>
          <p:cNvSpPr txBox="1"/>
          <p:nvPr>
            <p:ph type="title"/>
          </p:nvPr>
        </p:nvSpPr>
        <p:spPr>
          <a:xfrm>
            <a:off x="471923" y="274084"/>
            <a:ext cx="5920500" cy="99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/>
              <a:t>Allgemeine Kriterien</a:t>
            </a:r>
            <a:endParaRPr sz="3600"/>
          </a:p>
        </p:txBody>
      </p:sp>
      <p:sp>
        <p:nvSpPr>
          <p:cNvPr id="287" name="Google Shape;287;p20"/>
          <p:cNvSpPr txBox="1"/>
          <p:nvPr>
            <p:ph idx="1" type="body"/>
          </p:nvPr>
        </p:nvSpPr>
        <p:spPr>
          <a:xfrm>
            <a:off x="471925" y="1199125"/>
            <a:ext cx="5920500" cy="343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➔"/>
            </a:pPr>
            <a:r>
              <a:rPr lang="de-DE" sz="1600"/>
              <a:t>Datenschutz, mehr u.a. bei </a:t>
            </a:r>
            <a:r>
              <a:rPr lang="de-DE" sz="1400" u="sng">
                <a:solidFill>
                  <a:schemeClr val="hlink"/>
                </a:solidFill>
                <a:hlinkClick r:id="rId3"/>
              </a:rPr>
              <a:t>https://digitalcourage.de/blog/2020/corona-homeoffice-tipps</a:t>
            </a:r>
            <a:endParaRPr sz="1400"/>
          </a:p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venir"/>
              <a:buChar char="➔"/>
            </a:pPr>
            <a:r>
              <a:rPr lang="de-DE" sz="1600"/>
              <a:t>Desktop-Nutzung → schützt das Privat-Leben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➔"/>
            </a:pPr>
            <a:r>
              <a:rPr lang="de-DE" sz="1600"/>
              <a:t>für alle möglich und installierbar</a:t>
            </a:r>
            <a:endParaRPr sz="1600"/>
          </a:p>
          <a:p>
            <a:pPr indent="-3302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◆"/>
            </a:pPr>
            <a:r>
              <a:rPr lang="de-DE" sz="1600"/>
              <a:t>technisch (z.B. Windows, Mac, Linux), Installationsrechte</a:t>
            </a:r>
            <a:endParaRPr sz="1600"/>
          </a:p>
          <a:p>
            <a:pPr indent="-330200" lvl="1" marL="914400" rtl="0" algn="l">
              <a:spcBef>
                <a:spcPts val="1000"/>
              </a:spcBef>
              <a:spcAft>
                <a:spcPts val="0"/>
              </a:spcAft>
              <a:buSzPts val="1600"/>
              <a:buChar char="◆"/>
            </a:pPr>
            <a:r>
              <a:rPr lang="de-DE" sz="1600"/>
              <a:t>preislich akzeptabel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➔"/>
            </a:pPr>
            <a:r>
              <a:rPr lang="de-DE" sz="1600"/>
              <a:t>Abwägung: kurzfristiger Work-Around oder langfristige Implementierung?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600"/>
              <a:buChar char="➔"/>
            </a:pPr>
            <a:r>
              <a:rPr lang="de-DE" sz="1600"/>
              <a:t>Nicht zu viele Tools, klare Verabredungen wofür was</a:t>
            </a:r>
            <a:endParaRPr sz="1600"/>
          </a:p>
        </p:txBody>
      </p:sp>
      <p:sp>
        <p:nvSpPr>
          <p:cNvPr id="288" name="Google Shape;288;p20"/>
          <p:cNvSpPr txBox="1"/>
          <p:nvPr>
            <p:ph idx="12" type="sldNum"/>
          </p:nvPr>
        </p:nvSpPr>
        <p:spPr>
          <a:xfrm>
            <a:off x="265997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89" name="Google Shape;289;p20"/>
          <p:cNvSpPr txBox="1"/>
          <p:nvPr>
            <p:ph idx="2" type="sldNum"/>
          </p:nvPr>
        </p:nvSpPr>
        <p:spPr>
          <a:xfrm>
            <a:off x="484802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www.momentum-lab.de</a:t>
            </a:r>
            <a:endParaRPr/>
          </a:p>
        </p:txBody>
      </p:sp>
      <p:sp>
        <p:nvSpPr>
          <p:cNvPr id="290" name="Google Shape;290;p20"/>
          <p:cNvSpPr txBox="1"/>
          <p:nvPr>
            <p:ph idx="3" type="sldNum"/>
          </p:nvPr>
        </p:nvSpPr>
        <p:spPr>
          <a:xfrm>
            <a:off x="423975" y="4754750"/>
            <a:ext cx="1592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www.juliajunge.de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8275" y="1461344"/>
            <a:ext cx="3296551" cy="2455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0" dist="0" endA="0" endPos="1000" fadeDir="5400012" kx="0" rotWithShape="0" algn="bl" stPos="0" sy="-100000" ky="0"/>
          </a:effectLst>
        </p:spPr>
      </p:pic>
      <p:sp>
        <p:nvSpPr>
          <p:cNvPr id="297" name="Google Shape;297;p21"/>
          <p:cNvSpPr txBox="1"/>
          <p:nvPr>
            <p:ph type="title"/>
          </p:nvPr>
        </p:nvSpPr>
        <p:spPr>
          <a:xfrm>
            <a:off x="471923" y="274084"/>
            <a:ext cx="5920500" cy="99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Messenger</a:t>
            </a:r>
            <a:endParaRPr/>
          </a:p>
        </p:txBody>
      </p:sp>
      <p:sp>
        <p:nvSpPr>
          <p:cNvPr id="298" name="Google Shape;298;p21"/>
          <p:cNvSpPr txBox="1"/>
          <p:nvPr>
            <p:ph idx="1" type="body"/>
          </p:nvPr>
        </p:nvSpPr>
        <p:spPr>
          <a:xfrm>
            <a:off x="471925" y="1269175"/>
            <a:ext cx="4046700" cy="3375900"/>
          </a:xfrm>
          <a:prstGeom prst="rect">
            <a:avLst/>
          </a:prstGeom>
          <a:solidFill>
            <a:srgbClr val="FFFFFF">
              <a:alpha val="86470"/>
            </a:srgbClr>
          </a:solidFill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de-DE" sz="1600"/>
              <a:t>Gut geeignet für: 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de-DE" sz="1600"/>
              <a:t>SmallTalk,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de-DE" sz="1600"/>
              <a:t>Guten Morgen-Rituale, </a:t>
            </a:r>
            <a:r>
              <a:rPr lang="de-DE" sz="1600"/>
              <a:t>Gemeinschaftsgefühl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de-DE" sz="1600"/>
              <a:t>schnelle Fragen und </a:t>
            </a:r>
            <a:br>
              <a:rPr lang="de-DE" sz="1600"/>
            </a:br>
            <a:r>
              <a:rPr lang="de-DE" sz="1600"/>
              <a:t>Absprachen, die keine Dokumentation brauchen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de-DE" sz="1600"/>
              <a:t>ggf. Gruppen bilden </a:t>
            </a:r>
            <a:br>
              <a:rPr lang="de-DE" sz="1600"/>
            </a:br>
            <a:r>
              <a:rPr lang="de-DE" sz="1600"/>
              <a:t>oder direkte Chats ergänzen</a:t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1"/>
          <p:cNvSpPr txBox="1"/>
          <p:nvPr>
            <p:ph idx="12" type="sldNum"/>
          </p:nvPr>
        </p:nvSpPr>
        <p:spPr>
          <a:xfrm>
            <a:off x="265997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300" name="Google Shape;300;p21"/>
          <p:cNvSpPr txBox="1"/>
          <p:nvPr>
            <p:ph idx="2" type="sldNum"/>
          </p:nvPr>
        </p:nvSpPr>
        <p:spPr>
          <a:xfrm>
            <a:off x="484802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www.momentum-lab.de</a:t>
            </a:r>
            <a:endParaRPr/>
          </a:p>
        </p:txBody>
      </p:sp>
      <p:sp>
        <p:nvSpPr>
          <p:cNvPr id="301" name="Google Shape;301;p21"/>
          <p:cNvSpPr txBox="1"/>
          <p:nvPr>
            <p:ph idx="3" type="sldNum"/>
          </p:nvPr>
        </p:nvSpPr>
        <p:spPr>
          <a:xfrm>
            <a:off x="423975" y="4754750"/>
            <a:ext cx="1592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www.juliajunge.de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2"/>
          <p:cNvSpPr txBox="1"/>
          <p:nvPr>
            <p:ph type="title"/>
          </p:nvPr>
        </p:nvSpPr>
        <p:spPr>
          <a:xfrm>
            <a:off x="471923" y="274084"/>
            <a:ext cx="5920500" cy="99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Messenger</a:t>
            </a:r>
            <a:endParaRPr/>
          </a:p>
        </p:txBody>
      </p:sp>
      <p:sp>
        <p:nvSpPr>
          <p:cNvPr id="308" name="Google Shape;308;p22"/>
          <p:cNvSpPr txBox="1"/>
          <p:nvPr>
            <p:ph idx="1" type="body"/>
          </p:nvPr>
        </p:nvSpPr>
        <p:spPr>
          <a:xfrm>
            <a:off x="471925" y="977300"/>
            <a:ext cx="5920500" cy="365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de-DE" sz="1400"/>
              <a:t>Möglichkeiten</a:t>
            </a:r>
            <a:endParaRPr sz="1400"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-"/>
            </a:pPr>
            <a:r>
              <a:rPr lang="de-DE" sz="1400"/>
              <a:t>Telegram (kostenfrei, nur als Desktop-Version möglich)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de-DE" sz="1400"/>
              <a:t>Signal (verschlüsselt, kostenfrei, auch Desktop)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de-DE" sz="1400"/>
              <a:t>Slack oder Riot bei vielen Kanälen und Dokumenten-Austausch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de-DE" sz="1400"/>
              <a:t>zur Not: WhatsApp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de-DE" sz="1400"/>
              <a:t>! Ein eigener Messenger-Dienst nur für beruflichen Talk hat große Vorteile → Trennung von Job und Privatem, sonst ggf. Stummschaltung von Kanälen nutzen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de-DE" sz="1400"/>
              <a:t>! Kein MA sollte gezwungen werden, auf seinem privaten Handy einen Messenger zu installieren.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de-DE" sz="1400"/>
              <a:t>Zur Einschätzung Datenschutz und weitere Alternativen:</a:t>
            </a:r>
            <a:br>
              <a:rPr lang="de-DE" sz="1400"/>
            </a:br>
            <a:r>
              <a:rPr lang="de-DE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https://digitalcourage.de/digitale-selbstverteidigung/alternativen-zu-whatsapp-und-threema-instant-messenger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2"/>
          <p:cNvSpPr txBox="1"/>
          <p:nvPr>
            <p:ph idx="12" type="sldNum"/>
          </p:nvPr>
        </p:nvSpPr>
        <p:spPr>
          <a:xfrm>
            <a:off x="265997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310" name="Google Shape;310;p22"/>
          <p:cNvSpPr txBox="1"/>
          <p:nvPr>
            <p:ph idx="2" type="sldNum"/>
          </p:nvPr>
        </p:nvSpPr>
        <p:spPr>
          <a:xfrm>
            <a:off x="484802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www.momentum-lab.de</a:t>
            </a:r>
            <a:endParaRPr/>
          </a:p>
        </p:txBody>
      </p:sp>
      <p:sp>
        <p:nvSpPr>
          <p:cNvPr id="311" name="Google Shape;311;p22"/>
          <p:cNvSpPr txBox="1"/>
          <p:nvPr>
            <p:ph idx="3" type="sldNum"/>
          </p:nvPr>
        </p:nvSpPr>
        <p:spPr>
          <a:xfrm>
            <a:off x="423975" y="4754750"/>
            <a:ext cx="1592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www.juliajunge.de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3"/>
          <p:cNvSpPr txBox="1"/>
          <p:nvPr>
            <p:ph type="title"/>
          </p:nvPr>
        </p:nvSpPr>
        <p:spPr>
          <a:xfrm>
            <a:off x="471923" y="274084"/>
            <a:ext cx="5920500" cy="99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Videokonferenzen</a:t>
            </a:r>
            <a:endParaRPr/>
          </a:p>
        </p:txBody>
      </p:sp>
      <p:sp>
        <p:nvSpPr>
          <p:cNvPr id="318" name="Google Shape;318;p23"/>
          <p:cNvSpPr txBox="1"/>
          <p:nvPr>
            <p:ph idx="1" type="body"/>
          </p:nvPr>
        </p:nvSpPr>
        <p:spPr>
          <a:xfrm>
            <a:off x="471925" y="1189776"/>
            <a:ext cx="5920500" cy="347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de-DE" sz="1600"/>
              <a:t>Gut geeignet für: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de-DE" sz="1600"/>
              <a:t>regelmäßigen Austausch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de-DE" sz="1600"/>
              <a:t>Gemeinschaftsgefühl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de-DE" sz="1600"/>
              <a:t>Rückfragen zu schriftlichen Infos, Prozessen etc.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de-DE" sz="1600"/>
              <a:t>Trainings/Schulungen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de-DE" sz="1600"/>
              <a:t>gemeinsame synchrone Arbeit an Dokumenten, Prozessen etc.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de-DE" sz="1600"/>
              <a:t>Bitte keine langen Vorträge!</a:t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de-DE" sz="1600"/>
              <a:t>! Noch mehr als im realen Leben sind gute Vorbereitung, soziale Rituale und Regeln und bei größeren Gruppen klare Moderation entscheidend! Meist müssen diese Regeln neu vereinbart und geübt werden.</a:t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3"/>
          <p:cNvSpPr txBox="1"/>
          <p:nvPr>
            <p:ph idx="12" type="sldNum"/>
          </p:nvPr>
        </p:nvSpPr>
        <p:spPr>
          <a:xfrm>
            <a:off x="265997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320" name="Google Shape;320;p23"/>
          <p:cNvSpPr txBox="1"/>
          <p:nvPr>
            <p:ph idx="2" type="sldNum"/>
          </p:nvPr>
        </p:nvSpPr>
        <p:spPr>
          <a:xfrm>
            <a:off x="484802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www.momentum-lab.de</a:t>
            </a:r>
            <a:endParaRPr/>
          </a:p>
        </p:txBody>
      </p:sp>
      <p:sp>
        <p:nvSpPr>
          <p:cNvPr id="321" name="Google Shape;321;p23"/>
          <p:cNvSpPr txBox="1"/>
          <p:nvPr>
            <p:ph idx="3" type="sldNum"/>
          </p:nvPr>
        </p:nvSpPr>
        <p:spPr>
          <a:xfrm>
            <a:off x="423975" y="4754750"/>
            <a:ext cx="1592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www.juliajunge.de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4"/>
          <p:cNvSpPr txBox="1"/>
          <p:nvPr>
            <p:ph type="title"/>
          </p:nvPr>
        </p:nvSpPr>
        <p:spPr>
          <a:xfrm>
            <a:off x="471923" y="274084"/>
            <a:ext cx="5920500" cy="99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Videokonferenzen</a:t>
            </a:r>
            <a:endParaRPr/>
          </a:p>
        </p:txBody>
      </p:sp>
      <p:sp>
        <p:nvSpPr>
          <p:cNvPr id="328" name="Google Shape;328;p24"/>
          <p:cNvSpPr txBox="1"/>
          <p:nvPr>
            <p:ph idx="1" type="body"/>
          </p:nvPr>
        </p:nvSpPr>
        <p:spPr>
          <a:xfrm>
            <a:off x="471925" y="1162876"/>
            <a:ext cx="5920500" cy="3474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de-DE" sz="1600"/>
              <a:t>Möglichkeiten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AutoNum type="arabicParenR"/>
            </a:pPr>
            <a:r>
              <a:rPr lang="de-DE" sz="1600"/>
              <a:t>bereits installierte Software z.B. Skype (for Business), Teams, </a:t>
            </a:r>
            <a:r>
              <a:rPr lang="de-DE" sz="1600"/>
              <a:t>Telefon-Anlage</a:t>
            </a:r>
            <a:r>
              <a:rPr lang="de-DE" sz="1600"/>
              <a:t> etc.</a:t>
            </a:r>
            <a:br>
              <a:rPr lang="de-DE" sz="1600"/>
            </a:br>
            <a:r>
              <a:rPr i="1" lang="de-DE" sz="1600"/>
              <a:t>Vorteile: vorhanden :-) </a:t>
            </a:r>
            <a:endParaRPr i="1"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AutoNum type="arabicParenR"/>
            </a:pPr>
            <a:r>
              <a:rPr lang="de-DE" sz="1600"/>
              <a:t>Open-Source-Lösungen, z.B. Talk bis 4 Personen, Jitsi bis max. 12 Personen, BigBlueButton bis 25 Personen</a:t>
            </a:r>
            <a:br>
              <a:rPr lang="de-DE" sz="1600"/>
            </a:br>
            <a:r>
              <a:rPr i="1" lang="de-DE" sz="1600"/>
              <a:t>Vorteile: Open Source, vermutlich hoher Datenschutz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AutoNum type="arabicParenR"/>
            </a:pPr>
            <a:r>
              <a:rPr lang="de-DE" sz="1600"/>
              <a:t>Profi-Tools wie Zoom, GoToMeeting, Teams: </a:t>
            </a:r>
            <a:br>
              <a:rPr lang="de-DE" sz="1600"/>
            </a:br>
            <a:r>
              <a:rPr i="1" lang="de-DE" sz="1600"/>
              <a:t>Vorteile: stabil mit großen TN-Zahlen, Gruppenräume, für fast alle Plattformen geeignet, Browser-und Telefoneinwahl möglich, Auftragsdatenverarbeitung möglich (alle unter Privacy Shield)</a:t>
            </a:r>
            <a:endParaRPr i="1"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4"/>
          <p:cNvSpPr txBox="1"/>
          <p:nvPr>
            <p:ph idx="12" type="sldNum"/>
          </p:nvPr>
        </p:nvSpPr>
        <p:spPr>
          <a:xfrm>
            <a:off x="265997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330" name="Google Shape;330;p24"/>
          <p:cNvSpPr txBox="1"/>
          <p:nvPr>
            <p:ph idx="2" type="sldNum"/>
          </p:nvPr>
        </p:nvSpPr>
        <p:spPr>
          <a:xfrm>
            <a:off x="484802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www.momentum-lab.de</a:t>
            </a:r>
            <a:endParaRPr/>
          </a:p>
        </p:txBody>
      </p:sp>
      <p:sp>
        <p:nvSpPr>
          <p:cNvPr id="331" name="Google Shape;331;p24"/>
          <p:cNvSpPr txBox="1"/>
          <p:nvPr>
            <p:ph idx="3" type="sldNum"/>
          </p:nvPr>
        </p:nvSpPr>
        <p:spPr>
          <a:xfrm>
            <a:off x="423975" y="4754750"/>
            <a:ext cx="1592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www.juliajunge.de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2425" y="3314750"/>
            <a:ext cx="1440000" cy="144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6" name="Google Shape;56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5975" y="1461600"/>
            <a:ext cx="1892475" cy="18924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7"/>
          <p:cNvSpPr txBox="1"/>
          <p:nvPr>
            <p:ph idx="1" type="subTitle"/>
          </p:nvPr>
        </p:nvSpPr>
        <p:spPr>
          <a:xfrm>
            <a:off x="1244118" y="1609268"/>
            <a:ext cx="5148300" cy="124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-DE"/>
              <a:t>Enge Zusammenarbeit</a:t>
            </a:r>
            <a:endParaRPr b="1"/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-DE"/>
              <a:t>trotz Social Distancing</a:t>
            </a:r>
            <a:endParaRPr b="1"/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None/>
            </a:pPr>
            <a:r>
              <a:rPr lang="de-DE" sz="1800"/>
              <a:t>Montag, 6. April, 14:00-15:30</a:t>
            </a:r>
            <a:endParaRPr sz="1800"/>
          </a:p>
        </p:txBody>
      </p:sp>
      <p:sp>
        <p:nvSpPr>
          <p:cNvPr id="58" name="Google Shape;58;p7"/>
          <p:cNvSpPr txBox="1"/>
          <p:nvPr>
            <p:ph type="title"/>
          </p:nvPr>
        </p:nvSpPr>
        <p:spPr>
          <a:xfrm>
            <a:off x="471923" y="274084"/>
            <a:ext cx="5920500" cy="99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Momentum Lab</a:t>
            </a:r>
            <a:endParaRPr/>
          </a:p>
        </p:txBody>
      </p:sp>
      <p:sp>
        <p:nvSpPr>
          <p:cNvPr id="59" name="Google Shape;59;p7"/>
          <p:cNvSpPr txBox="1"/>
          <p:nvPr>
            <p:ph idx="12" type="sldNum"/>
          </p:nvPr>
        </p:nvSpPr>
        <p:spPr>
          <a:xfrm>
            <a:off x="265997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60" name="Google Shape;60;p7"/>
          <p:cNvSpPr txBox="1"/>
          <p:nvPr>
            <p:ph idx="2" type="sldNum"/>
          </p:nvPr>
        </p:nvSpPr>
        <p:spPr>
          <a:xfrm>
            <a:off x="484802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www.momentum-lab.de</a:t>
            </a:r>
            <a:endParaRPr/>
          </a:p>
        </p:txBody>
      </p:sp>
      <p:sp>
        <p:nvSpPr>
          <p:cNvPr id="61" name="Google Shape;61;p7"/>
          <p:cNvSpPr txBox="1"/>
          <p:nvPr>
            <p:ph idx="3" type="sldNum"/>
          </p:nvPr>
        </p:nvSpPr>
        <p:spPr>
          <a:xfrm>
            <a:off x="423975" y="4754750"/>
            <a:ext cx="1592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www.juliajunge.de</a:t>
            </a:r>
            <a:endParaRPr/>
          </a:p>
        </p:txBody>
      </p:sp>
      <p:pic>
        <p:nvPicPr>
          <p:cNvPr id="62" name="Google Shape;62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1913" y="3314750"/>
            <a:ext cx="1440000" cy="1440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3" name="Google Shape;63;p7"/>
          <p:cNvSpPr txBox="1"/>
          <p:nvPr/>
        </p:nvSpPr>
        <p:spPr>
          <a:xfrm>
            <a:off x="3175825" y="3069000"/>
            <a:ext cx="41016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4" name="Google Shape;64;p7"/>
          <p:cNvSpPr txBox="1"/>
          <p:nvPr/>
        </p:nvSpPr>
        <p:spPr>
          <a:xfrm>
            <a:off x="1427000" y="3988075"/>
            <a:ext cx="41016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latin typeface="Avenir"/>
                <a:ea typeface="Avenir"/>
                <a:cs typeface="Avenir"/>
                <a:sym typeface="Avenir"/>
              </a:rPr>
              <a:t>Euer Team heute: 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latin typeface="Avenir"/>
                <a:ea typeface="Avenir"/>
                <a:cs typeface="Avenir"/>
                <a:sym typeface="Avenir"/>
              </a:rPr>
              <a:t>Julia Junge &amp; Wiebke Herding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5"/>
          <p:cNvSpPr txBox="1"/>
          <p:nvPr>
            <p:ph type="title"/>
          </p:nvPr>
        </p:nvSpPr>
        <p:spPr>
          <a:xfrm>
            <a:off x="471923" y="274084"/>
            <a:ext cx="5920500" cy="99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/>
              <a:t>Teilen und gem. Bearbeitung von Dokumenten</a:t>
            </a:r>
            <a:endParaRPr sz="2400"/>
          </a:p>
        </p:txBody>
      </p:sp>
      <p:sp>
        <p:nvSpPr>
          <p:cNvPr id="338" name="Google Shape;338;p25"/>
          <p:cNvSpPr txBox="1"/>
          <p:nvPr>
            <p:ph idx="1" type="body"/>
          </p:nvPr>
        </p:nvSpPr>
        <p:spPr>
          <a:xfrm>
            <a:off x="471923" y="1370416"/>
            <a:ext cx="5920500" cy="326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de-DE" sz="1600"/>
              <a:t>Gut geeignet für: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de-DE" sz="1600"/>
              <a:t>synchrone Ergebnissicherung z.B. in Meetings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de-DE" sz="1600"/>
              <a:t>asynchrone Bearbeitung (klare Zeiten und Prozesse vereinbaren)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de-DE" sz="1600"/>
              <a:t>Kontrolle des Arbeitsprozesses, von Freigaben etc.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de-DE" sz="1600"/>
              <a:t>Info-Austausch (Bring-und Holschuld)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de-DE" sz="1600"/>
              <a:t>Vermeidung von Varianten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de-DE" sz="1600"/>
              <a:t>Entlastung des Mail-Postfaches von unzähligen Anhängen</a:t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25"/>
          <p:cNvSpPr txBox="1"/>
          <p:nvPr>
            <p:ph idx="12" type="sldNum"/>
          </p:nvPr>
        </p:nvSpPr>
        <p:spPr>
          <a:xfrm>
            <a:off x="265997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340" name="Google Shape;340;p25"/>
          <p:cNvSpPr txBox="1"/>
          <p:nvPr>
            <p:ph idx="2" type="sldNum"/>
          </p:nvPr>
        </p:nvSpPr>
        <p:spPr>
          <a:xfrm>
            <a:off x="484802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www.momentum-lab.de</a:t>
            </a:r>
            <a:endParaRPr/>
          </a:p>
        </p:txBody>
      </p:sp>
      <p:sp>
        <p:nvSpPr>
          <p:cNvPr id="341" name="Google Shape;341;p25"/>
          <p:cNvSpPr txBox="1"/>
          <p:nvPr>
            <p:ph idx="3" type="sldNum"/>
          </p:nvPr>
        </p:nvSpPr>
        <p:spPr>
          <a:xfrm>
            <a:off x="423975" y="4754750"/>
            <a:ext cx="1592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www.juliajunge.de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6"/>
          <p:cNvSpPr txBox="1"/>
          <p:nvPr>
            <p:ph type="title"/>
          </p:nvPr>
        </p:nvSpPr>
        <p:spPr>
          <a:xfrm>
            <a:off x="471923" y="274084"/>
            <a:ext cx="5920500" cy="99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/>
              <a:t>Teilen und gem. Bearbeitung von Dokumenten</a:t>
            </a:r>
            <a:endParaRPr/>
          </a:p>
        </p:txBody>
      </p:sp>
      <p:sp>
        <p:nvSpPr>
          <p:cNvPr id="348" name="Google Shape;348;p26"/>
          <p:cNvSpPr txBox="1"/>
          <p:nvPr>
            <p:ph idx="1" type="body"/>
          </p:nvPr>
        </p:nvSpPr>
        <p:spPr>
          <a:xfrm>
            <a:off x="471923" y="1370416"/>
            <a:ext cx="5920500" cy="326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de-DE" sz="1600"/>
              <a:t>Möglichkeiten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de-DE" sz="1600"/>
              <a:t>Überarbeitungsfunktionen in Office etc. nutzen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de-DE" sz="1600"/>
              <a:t>Cloud-Ablagen z.B. bei Office 365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de-DE" sz="1600"/>
              <a:t>Etherpad z.B. </a:t>
            </a:r>
            <a:r>
              <a:rPr lang="de-DE" sz="1600" u="sng">
                <a:solidFill>
                  <a:schemeClr val="hlink"/>
                </a:solidFill>
                <a:hlinkClick r:id="rId3"/>
              </a:rPr>
              <a:t>https://pad.foebud.org/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de-DE" sz="1600"/>
              <a:t>Google Docs - sehr vielseitig, nur ohne personenbezogene Daten nutzen!</a:t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de-DE" sz="1600"/>
              <a:t>Kriterien: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de-DE" sz="1600"/>
              <a:t>Wer braucht welchen Zugriff? Wer darf nicht zugreifen?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de-DE" sz="1600"/>
              <a:t>Welche Art von Daten (mit oder personenbezogene)?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de-DE" sz="1600"/>
              <a:t>Wie umfangreich (Text oder gestalteter Text)</a:t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26"/>
          <p:cNvSpPr txBox="1"/>
          <p:nvPr>
            <p:ph idx="12" type="sldNum"/>
          </p:nvPr>
        </p:nvSpPr>
        <p:spPr>
          <a:xfrm>
            <a:off x="265997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350" name="Google Shape;350;p26"/>
          <p:cNvSpPr txBox="1"/>
          <p:nvPr>
            <p:ph idx="2" type="sldNum"/>
          </p:nvPr>
        </p:nvSpPr>
        <p:spPr>
          <a:xfrm>
            <a:off x="484802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www.momentum-lab.de</a:t>
            </a:r>
            <a:endParaRPr/>
          </a:p>
        </p:txBody>
      </p:sp>
      <p:sp>
        <p:nvSpPr>
          <p:cNvPr id="351" name="Google Shape;351;p26"/>
          <p:cNvSpPr txBox="1"/>
          <p:nvPr>
            <p:ph idx="3" type="sldNum"/>
          </p:nvPr>
        </p:nvSpPr>
        <p:spPr>
          <a:xfrm>
            <a:off x="423975" y="4754750"/>
            <a:ext cx="1592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www.juliajunge.de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7"/>
          <p:cNvSpPr txBox="1"/>
          <p:nvPr>
            <p:ph type="title"/>
          </p:nvPr>
        </p:nvSpPr>
        <p:spPr>
          <a:xfrm>
            <a:off x="471923" y="274084"/>
            <a:ext cx="5920500" cy="99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Bsp. EtherPad</a:t>
            </a:r>
            <a:endParaRPr/>
          </a:p>
        </p:txBody>
      </p:sp>
      <p:sp>
        <p:nvSpPr>
          <p:cNvPr id="358" name="Google Shape;358;p27"/>
          <p:cNvSpPr txBox="1"/>
          <p:nvPr>
            <p:ph idx="12" type="sldNum"/>
          </p:nvPr>
        </p:nvSpPr>
        <p:spPr>
          <a:xfrm>
            <a:off x="265997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359" name="Google Shape;359;p27"/>
          <p:cNvSpPr txBox="1"/>
          <p:nvPr>
            <p:ph idx="2" type="sldNum"/>
          </p:nvPr>
        </p:nvSpPr>
        <p:spPr>
          <a:xfrm>
            <a:off x="484802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www.momentum-lab.de</a:t>
            </a:r>
            <a:endParaRPr/>
          </a:p>
        </p:txBody>
      </p:sp>
      <p:sp>
        <p:nvSpPr>
          <p:cNvPr id="360" name="Google Shape;360;p27"/>
          <p:cNvSpPr txBox="1"/>
          <p:nvPr>
            <p:ph idx="3" type="sldNum"/>
          </p:nvPr>
        </p:nvSpPr>
        <p:spPr>
          <a:xfrm>
            <a:off x="423975" y="4754750"/>
            <a:ext cx="1592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www.juliajunge.de</a:t>
            </a:r>
            <a:endParaRPr/>
          </a:p>
        </p:txBody>
      </p:sp>
      <p:pic>
        <p:nvPicPr>
          <p:cNvPr id="361" name="Google Shape;36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5925" y="1269175"/>
            <a:ext cx="4328800" cy="335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8"/>
          <p:cNvSpPr txBox="1"/>
          <p:nvPr>
            <p:ph type="title"/>
          </p:nvPr>
        </p:nvSpPr>
        <p:spPr>
          <a:xfrm>
            <a:off x="471923" y="274084"/>
            <a:ext cx="5920500" cy="99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/>
              <a:t>Umfragen Und Terminfindung</a:t>
            </a:r>
            <a:endParaRPr/>
          </a:p>
        </p:txBody>
      </p:sp>
      <p:sp>
        <p:nvSpPr>
          <p:cNvPr id="368" name="Google Shape;368;p28"/>
          <p:cNvSpPr txBox="1"/>
          <p:nvPr>
            <p:ph idx="1" type="body"/>
          </p:nvPr>
        </p:nvSpPr>
        <p:spPr>
          <a:xfrm>
            <a:off x="471925" y="1180251"/>
            <a:ext cx="5920500" cy="3456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de-DE" sz="1600"/>
              <a:t>Möglichkeiten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de-DE" sz="1600"/>
              <a:t>Nuudel: datensparsame Variante von Doodle) </a:t>
            </a:r>
            <a:r>
              <a:rPr lang="de-DE" sz="1600" u="sng">
                <a:solidFill>
                  <a:schemeClr val="hlink"/>
                </a:solidFill>
                <a:hlinkClick r:id="rId3"/>
              </a:rPr>
              <a:t>www.nuudel.de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de-DE" sz="1600"/>
              <a:t>Lamapoll: deutscher Anbieter mit deutschen Servern mit ähnlich mächtigem und einfach zu bedienendem Baukasten wie Surveymonkey und co. (bis 50 TN kostenfrei)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de-DE" sz="1600"/>
              <a:t>Pads (siehe Dokumente)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de-DE" sz="1600"/>
              <a:t>viel Kreativität!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de-DE" sz="1600"/>
              <a:t>für Entscheidungsfindung mit Debatte und Abstimmung: www.loomio.de</a:t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28"/>
          <p:cNvSpPr txBox="1"/>
          <p:nvPr>
            <p:ph idx="12" type="sldNum"/>
          </p:nvPr>
        </p:nvSpPr>
        <p:spPr>
          <a:xfrm>
            <a:off x="265997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370" name="Google Shape;370;p28"/>
          <p:cNvSpPr txBox="1"/>
          <p:nvPr>
            <p:ph idx="2" type="sldNum"/>
          </p:nvPr>
        </p:nvSpPr>
        <p:spPr>
          <a:xfrm>
            <a:off x="484802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www.momentum-lab.de</a:t>
            </a:r>
            <a:endParaRPr/>
          </a:p>
        </p:txBody>
      </p:sp>
      <p:sp>
        <p:nvSpPr>
          <p:cNvPr id="371" name="Google Shape;371;p28"/>
          <p:cNvSpPr txBox="1"/>
          <p:nvPr>
            <p:ph idx="3" type="sldNum"/>
          </p:nvPr>
        </p:nvSpPr>
        <p:spPr>
          <a:xfrm>
            <a:off x="423975" y="4754750"/>
            <a:ext cx="1592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www.juliajunge.de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9"/>
          <p:cNvSpPr txBox="1"/>
          <p:nvPr>
            <p:ph type="title"/>
          </p:nvPr>
        </p:nvSpPr>
        <p:spPr>
          <a:xfrm>
            <a:off x="471923" y="274084"/>
            <a:ext cx="5920500" cy="99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Bsp. nuudel</a:t>
            </a:r>
            <a:endParaRPr/>
          </a:p>
        </p:txBody>
      </p:sp>
      <p:sp>
        <p:nvSpPr>
          <p:cNvPr id="378" name="Google Shape;378;p29"/>
          <p:cNvSpPr txBox="1"/>
          <p:nvPr>
            <p:ph idx="1" type="body"/>
          </p:nvPr>
        </p:nvSpPr>
        <p:spPr>
          <a:xfrm>
            <a:off x="471923" y="1370416"/>
            <a:ext cx="5920500" cy="326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29"/>
          <p:cNvSpPr txBox="1"/>
          <p:nvPr>
            <p:ph idx="12" type="sldNum"/>
          </p:nvPr>
        </p:nvSpPr>
        <p:spPr>
          <a:xfrm>
            <a:off x="265997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380" name="Google Shape;380;p29"/>
          <p:cNvSpPr txBox="1"/>
          <p:nvPr>
            <p:ph idx="2" type="sldNum"/>
          </p:nvPr>
        </p:nvSpPr>
        <p:spPr>
          <a:xfrm>
            <a:off x="484802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www.momentum-lab.de</a:t>
            </a:r>
            <a:endParaRPr/>
          </a:p>
        </p:txBody>
      </p:sp>
      <p:sp>
        <p:nvSpPr>
          <p:cNvPr id="381" name="Google Shape;381;p29"/>
          <p:cNvSpPr txBox="1"/>
          <p:nvPr>
            <p:ph idx="3" type="sldNum"/>
          </p:nvPr>
        </p:nvSpPr>
        <p:spPr>
          <a:xfrm>
            <a:off x="423975" y="4754750"/>
            <a:ext cx="1592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www.juliajunge.de</a:t>
            </a:r>
            <a:endParaRPr/>
          </a:p>
        </p:txBody>
      </p:sp>
      <p:pic>
        <p:nvPicPr>
          <p:cNvPr id="382" name="Google Shape;38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925" y="1306429"/>
            <a:ext cx="5920501" cy="3378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0"/>
          <p:cNvSpPr txBox="1"/>
          <p:nvPr>
            <p:ph type="title"/>
          </p:nvPr>
        </p:nvSpPr>
        <p:spPr>
          <a:xfrm>
            <a:off x="471923" y="274084"/>
            <a:ext cx="5920500" cy="99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Bsp. Lamapoll</a:t>
            </a:r>
            <a:endParaRPr/>
          </a:p>
        </p:txBody>
      </p:sp>
      <p:sp>
        <p:nvSpPr>
          <p:cNvPr id="389" name="Google Shape;389;p30"/>
          <p:cNvSpPr txBox="1"/>
          <p:nvPr>
            <p:ph idx="12" type="sldNum"/>
          </p:nvPr>
        </p:nvSpPr>
        <p:spPr>
          <a:xfrm>
            <a:off x="265997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390" name="Google Shape;390;p30"/>
          <p:cNvSpPr txBox="1"/>
          <p:nvPr>
            <p:ph idx="2" type="sldNum"/>
          </p:nvPr>
        </p:nvSpPr>
        <p:spPr>
          <a:xfrm>
            <a:off x="484802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www.momentum-lab.de</a:t>
            </a:r>
            <a:endParaRPr/>
          </a:p>
        </p:txBody>
      </p:sp>
      <p:sp>
        <p:nvSpPr>
          <p:cNvPr id="391" name="Google Shape;391;p30"/>
          <p:cNvSpPr txBox="1"/>
          <p:nvPr>
            <p:ph idx="3" type="sldNum"/>
          </p:nvPr>
        </p:nvSpPr>
        <p:spPr>
          <a:xfrm>
            <a:off x="423975" y="4754750"/>
            <a:ext cx="1592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www.juliajunge.de</a:t>
            </a:r>
            <a:endParaRPr/>
          </a:p>
        </p:txBody>
      </p:sp>
      <p:pic>
        <p:nvPicPr>
          <p:cNvPr id="392" name="Google Shape;39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389" y="1192974"/>
            <a:ext cx="5768837" cy="348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1"/>
          <p:cNvSpPr txBox="1"/>
          <p:nvPr>
            <p:ph type="title"/>
          </p:nvPr>
        </p:nvSpPr>
        <p:spPr>
          <a:xfrm>
            <a:off x="471923" y="274084"/>
            <a:ext cx="5920500" cy="99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Bsp. Loomio</a:t>
            </a:r>
            <a:endParaRPr/>
          </a:p>
        </p:txBody>
      </p:sp>
      <p:sp>
        <p:nvSpPr>
          <p:cNvPr id="399" name="Google Shape;399;p31"/>
          <p:cNvSpPr txBox="1"/>
          <p:nvPr>
            <p:ph idx="12" type="sldNum"/>
          </p:nvPr>
        </p:nvSpPr>
        <p:spPr>
          <a:xfrm>
            <a:off x="265997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400" name="Google Shape;400;p31"/>
          <p:cNvSpPr txBox="1"/>
          <p:nvPr>
            <p:ph idx="2" type="sldNum"/>
          </p:nvPr>
        </p:nvSpPr>
        <p:spPr>
          <a:xfrm>
            <a:off x="484802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www.momentum-lab.de</a:t>
            </a:r>
            <a:endParaRPr/>
          </a:p>
        </p:txBody>
      </p:sp>
      <p:sp>
        <p:nvSpPr>
          <p:cNvPr id="401" name="Google Shape;401;p31"/>
          <p:cNvSpPr txBox="1"/>
          <p:nvPr>
            <p:ph idx="3" type="sldNum"/>
          </p:nvPr>
        </p:nvSpPr>
        <p:spPr>
          <a:xfrm>
            <a:off x="423975" y="4754750"/>
            <a:ext cx="1592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www.juliajunge.de</a:t>
            </a:r>
            <a:endParaRPr/>
          </a:p>
        </p:txBody>
      </p:sp>
      <p:pic>
        <p:nvPicPr>
          <p:cNvPr id="402" name="Google Shape;40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21584"/>
            <a:ext cx="6559551" cy="3010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2"/>
          <p:cNvSpPr txBox="1"/>
          <p:nvPr>
            <p:ph type="title"/>
          </p:nvPr>
        </p:nvSpPr>
        <p:spPr>
          <a:xfrm>
            <a:off x="471923" y="274084"/>
            <a:ext cx="5920500" cy="99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/>
              <a:t>Der Hauptgewinn: Nextcloud</a:t>
            </a:r>
            <a:endParaRPr/>
          </a:p>
        </p:txBody>
      </p:sp>
      <p:sp>
        <p:nvSpPr>
          <p:cNvPr id="409" name="Google Shape;409;p32"/>
          <p:cNvSpPr txBox="1"/>
          <p:nvPr>
            <p:ph idx="1" type="body"/>
          </p:nvPr>
        </p:nvSpPr>
        <p:spPr>
          <a:xfrm>
            <a:off x="471925" y="999875"/>
            <a:ext cx="5920500" cy="363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de-DE" sz="1600"/>
              <a:t>Nextcloud deckt fast alle der genannten Bereiche mit Apps ab, u.a. Dokumentenablage, Dokumente gemeinsam bearbeiten, ToDo-Listen, Videotelefonie (bis 4 Personen), Messenger, Umfragen und einiges mehr!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de-DE" sz="1600"/>
              <a:t>Es ist Open Source und kostenfrei.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de-DE" sz="1600"/>
              <a:t>Es kann selber gehostet werden oder bei einem vertrauenswürdigen Anbieter für meist kleines Geld gemietet werden. Eine kleine Auswahl findet sich unter: </a:t>
            </a:r>
            <a:r>
              <a:rPr lang="de-DE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https://digitalcourage.de/blog/2020/nextcloud-hosting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de-DE" sz="1600"/>
              <a:t>Nutzung ist sehr intuitiv, Einrichtung und Benutzer-Admin braucht keine IT-Kenntnisse, aber etwas Übung und Geduld </a:t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de-DE" sz="1600"/>
              <a:t>Lohnt besonders langfristig!</a:t>
            </a:r>
            <a:endParaRPr sz="16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32"/>
          <p:cNvSpPr txBox="1"/>
          <p:nvPr>
            <p:ph idx="12" type="sldNum"/>
          </p:nvPr>
        </p:nvSpPr>
        <p:spPr>
          <a:xfrm>
            <a:off x="265997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411" name="Google Shape;411;p32"/>
          <p:cNvSpPr txBox="1"/>
          <p:nvPr>
            <p:ph idx="2" type="sldNum"/>
          </p:nvPr>
        </p:nvSpPr>
        <p:spPr>
          <a:xfrm>
            <a:off x="484802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www.momentum-lab.de</a:t>
            </a:r>
            <a:endParaRPr/>
          </a:p>
        </p:txBody>
      </p:sp>
      <p:sp>
        <p:nvSpPr>
          <p:cNvPr id="412" name="Google Shape;412;p32"/>
          <p:cNvSpPr txBox="1"/>
          <p:nvPr>
            <p:ph idx="3" type="sldNum"/>
          </p:nvPr>
        </p:nvSpPr>
        <p:spPr>
          <a:xfrm>
            <a:off x="423975" y="4754750"/>
            <a:ext cx="1592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www.juliajunge.de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3"/>
          <p:cNvSpPr txBox="1"/>
          <p:nvPr>
            <p:ph type="title"/>
          </p:nvPr>
        </p:nvSpPr>
        <p:spPr>
          <a:xfrm>
            <a:off x="471923" y="274084"/>
            <a:ext cx="5920500" cy="99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Bsp. Nextcloud</a:t>
            </a:r>
            <a:endParaRPr/>
          </a:p>
        </p:txBody>
      </p:sp>
      <p:sp>
        <p:nvSpPr>
          <p:cNvPr id="419" name="Google Shape;419;p33"/>
          <p:cNvSpPr txBox="1"/>
          <p:nvPr>
            <p:ph idx="12" type="sldNum"/>
          </p:nvPr>
        </p:nvSpPr>
        <p:spPr>
          <a:xfrm>
            <a:off x="265997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420" name="Google Shape;420;p33"/>
          <p:cNvSpPr txBox="1"/>
          <p:nvPr>
            <p:ph idx="2" type="sldNum"/>
          </p:nvPr>
        </p:nvSpPr>
        <p:spPr>
          <a:xfrm>
            <a:off x="484802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www.momentum-lab.de</a:t>
            </a:r>
            <a:endParaRPr/>
          </a:p>
        </p:txBody>
      </p:sp>
      <p:sp>
        <p:nvSpPr>
          <p:cNvPr id="421" name="Google Shape;421;p33"/>
          <p:cNvSpPr txBox="1"/>
          <p:nvPr>
            <p:ph idx="3" type="sldNum"/>
          </p:nvPr>
        </p:nvSpPr>
        <p:spPr>
          <a:xfrm>
            <a:off x="423975" y="4754750"/>
            <a:ext cx="1592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www.juliajunge.de</a:t>
            </a:r>
            <a:endParaRPr/>
          </a:p>
        </p:txBody>
      </p:sp>
      <p:pic>
        <p:nvPicPr>
          <p:cNvPr id="422" name="Google Shape;42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625" y="1421584"/>
            <a:ext cx="6107088" cy="318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4"/>
          <p:cNvSpPr txBox="1"/>
          <p:nvPr>
            <p:ph type="title"/>
          </p:nvPr>
        </p:nvSpPr>
        <p:spPr>
          <a:xfrm>
            <a:off x="471923" y="274084"/>
            <a:ext cx="5920500" cy="99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/>
              <a:t>Was auch beliebt ist</a:t>
            </a:r>
            <a:endParaRPr/>
          </a:p>
        </p:txBody>
      </p:sp>
      <p:sp>
        <p:nvSpPr>
          <p:cNvPr id="429" name="Google Shape;429;p34"/>
          <p:cNvSpPr txBox="1"/>
          <p:nvPr>
            <p:ph idx="1" type="body"/>
          </p:nvPr>
        </p:nvSpPr>
        <p:spPr>
          <a:xfrm>
            <a:off x="471923" y="1370416"/>
            <a:ext cx="5920500" cy="326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★"/>
            </a:pPr>
            <a:r>
              <a:rPr lang="de-DE" sz="1600"/>
              <a:t>Trello für gemeinsame ToDo-Listen oder Transparenz für ToDos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★"/>
            </a:pPr>
            <a:r>
              <a:rPr lang="de-DE" sz="1600"/>
              <a:t>Mural für grafisch anspruchsvollere Moderationen oder Prozesse auf einen (großen) Blick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★"/>
            </a:pPr>
            <a:r>
              <a:rPr lang="de-DE" sz="1600"/>
              <a:t>Slack (eigentlich ein Messenger) kann mit Integrationen ziemlich viel, braucht aber Einarbeitung und Gewöhnung, also eher langfristig möglich (ähnlich Mattermost)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★"/>
            </a:pPr>
            <a:r>
              <a:rPr lang="de-DE" sz="1600"/>
              <a:t>diverse Projektmanagement-Software, die bei stark vernetzten Prozessen viel Transparenz und Klarheit schafft, unzählige Anbieter...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34"/>
          <p:cNvSpPr txBox="1"/>
          <p:nvPr>
            <p:ph idx="12" type="sldNum"/>
          </p:nvPr>
        </p:nvSpPr>
        <p:spPr>
          <a:xfrm>
            <a:off x="265997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431" name="Google Shape;431;p34"/>
          <p:cNvSpPr txBox="1"/>
          <p:nvPr>
            <p:ph idx="2" type="sldNum"/>
          </p:nvPr>
        </p:nvSpPr>
        <p:spPr>
          <a:xfrm>
            <a:off x="484802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www.momentum-lab.de</a:t>
            </a:r>
            <a:endParaRPr/>
          </a:p>
        </p:txBody>
      </p:sp>
      <p:sp>
        <p:nvSpPr>
          <p:cNvPr id="432" name="Google Shape;432;p34"/>
          <p:cNvSpPr txBox="1"/>
          <p:nvPr>
            <p:ph idx="3" type="sldNum"/>
          </p:nvPr>
        </p:nvSpPr>
        <p:spPr>
          <a:xfrm>
            <a:off x="423975" y="4754750"/>
            <a:ext cx="1592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www.juliajunge.de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 txBox="1"/>
          <p:nvPr>
            <p:ph idx="4294967295" type="ctrTitle"/>
          </p:nvPr>
        </p:nvSpPr>
        <p:spPr>
          <a:xfrm>
            <a:off x="858050" y="262775"/>
            <a:ext cx="5148300" cy="9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Permanent Marker"/>
              <a:buNone/>
            </a:pPr>
            <a:r>
              <a:rPr lang="de-DE">
                <a:solidFill>
                  <a:srgbClr val="1F3864"/>
                </a:solidFill>
              </a:rPr>
              <a:t>Wenige Hinweise</a:t>
            </a:r>
            <a:endParaRPr b="0" i="0" sz="4400" u="none" cap="none" strike="noStrike">
              <a:solidFill>
                <a:srgbClr val="00206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70" name="Google Shape;70;p8"/>
          <p:cNvSpPr txBox="1"/>
          <p:nvPr>
            <p:ph idx="1" type="subTitle"/>
          </p:nvPr>
        </p:nvSpPr>
        <p:spPr>
          <a:xfrm>
            <a:off x="858050" y="1140309"/>
            <a:ext cx="5148300" cy="28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Char char="✔"/>
            </a:pPr>
            <a:r>
              <a:rPr lang="de-DE" sz="1600"/>
              <a:t>Bitte stellt euer Mikro stumm, wenn ihr nicht redet.</a:t>
            </a:r>
            <a:endParaRPr/>
          </a:p>
          <a:p>
            <a:pPr indent="-342900" lvl="0" marL="3429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Char char="✔"/>
            </a:pPr>
            <a:r>
              <a:rPr lang="de-DE" sz="1600"/>
              <a:t>Zeigt euch über die Kamera.</a:t>
            </a:r>
            <a:endParaRPr sz="1600"/>
          </a:p>
          <a:p>
            <a:pPr indent="-508000" lvl="0" marL="457200" rtl="0" algn="ctr">
              <a:spcBef>
                <a:spcPts val="1000"/>
              </a:spcBef>
              <a:spcAft>
                <a:spcPts val="0"/>
              </a:spcAft>
              <a:buSzPts val="1600"/>
              <a:buChar char="✔"/>
            </a:pPr>
            <a:r>
              <a:rPr lang="de-DE" sz="1600"/>
              <a:t>Nutzt die Gallery-View um alle zu sehen.</a:t>
            </a:r>
            <a:endParaRPr sz="1600"/>
          </a:p>
          <a:p>
            <a:pPr indent="-342900" lvl="0" marL="3429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Char char="✔"/>
            </a:pPr>
            <a:r>
              <a:rPr lang="de-DE" sz="1600"/>
              <a:t>Wer sprechen will, meldet sich über ein * im Chat.</a:t>
            </a:r>
            <a:endParaRPr sz="1600"/>
          </a:p>
          <a:p>
            <a:pPr indent="-342900" lvl="0" marL="3429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✔"/>
            </a:pPr>
            <a:r>
              <a:rPr lang="de-DE" sz="1600"/>
              <a:t>Zustimmung kann durch ein + im Chat ausgedrückt werden.</a:t>
            </a:r>
            <a:endParaRPr sz="1600"/>
          </a:p>
          <a:p>
            <a:pPr indent="-508000" lvl="0" marL="457200" rtl="0" algn="ctr"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Char char="✔"/>
            </a:pPr>
            <a:r>
              <a:rPr lang="de-DE" sz="1600"/>
              <a:t>Diskutiert und kommentiert jederzeit über den Chat.</a:t>
            </a:r>
            <a:endParaRPr sz="1600"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de-DE" sz="1600">
                <a:solidFill>
                  <a:srgbClr val="C00000"/>
                </a:solidFill>
              </a:rPr>
              <a:t>Bitte testet den Chat, indem ihr uns ein schöne Sache verratet, die euch heute gefreut hat?</a:t>
            </a:r>
            <a:endParaRPr b="1" sz="1600">
              <a:solidFill>
                <a:srgbClr val="C00000"/>
              </a:solidFill>
            </a:endParaRPr>
          </a:p>
          <a:p>
            <a:pPr indent="-241300" lvl="0" marL="3429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venir"/>
              <a:buNone/>
            </a:pPr>
            <a:r>
              <a:t/>
            </a:r>
            <a:endParaRPr sz="1600"/>
          </a:p>
          <a:p>
            <a:pPr indent="-241300" lvl="0" marL="3429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venir"/>
              <a:buNone/>
            </a:pPr>
            <a:r>
              <a:t/>
            </a:r>
            <a:endParaRPr sz="1600"/>
          </a:p>
        </p:txBody>
      </p:sp>
      <p:sp>
        <p:nvSpPr>
          <p:cNvPr id="71" name="Google Shape;71;p8"/>
          <p:cNvSpPr txBox="1"/>
          <p:nvPr>
            <p:ph idx="12" type="sldNum"/>
          </p:nvPr>
        </p:nvSpPr>
        <p:spPr>
          <a:xfrm>
            <a:off x="2603522" y="4754759"/>
            <a:ext cx="1544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72" name="Google Shape;72;p8"/>
          <p:cNvSpPr txBox="1"/>
          <p:nvPr>
            <p:ph idx="2" type="sldNum"/>
          </p:nvPr>
        </p:nvSpPr>
        <p:spPr>
          <a:xfrm>
            <a:off x="484802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www.momentum-lab.de</a:t>
            </a:r>
            <a:endParaRPr/>
          </a:p>
        </p:txBody>
      </p:sp>
      <p:sp>
        <p:nvSpPr>
          <p:cNvPr id="73" name="Google Shape;73;p8"/>
          <p:cNvSpPr txBox="1"/>
          <p:nvPr>
            <p:ph idx="3" type="sldNum"/>
          </p:nvPr>
        </p:nvSpPr>
        <p:spPr>
          <a:xfrm>
            <a:off x="423975" y="4754750"/>
            <a:ext cx="1592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www.juliajunge.de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5"/>
          <p:cNvSpPr txBox="1"/>
          <p:nvPr>
            <p:ph type="title"/>
          </p:nvPr>
        </p:nvSpPr>
        <p:spPr>
          <a:xfrm>
            <a:off x="471923" y="274084"/>
            <a:ext cx="5920500" cy="99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Bsp. Trello</a:t>
            </a:r>
            <a:endParaRPr/>
          </a:p>
        </p:txBody>
      </p:sp>
      <p:sp>
        <p:nvSpPr>
          <p:cNvPr id="439" name="Google Shape;439;p35"/>
          <p:cNvSpPr txBox="1"/>
          <p:nvPr>
            <p:ph idx="12" type="sldNum"/>
          </p:nvPr>
        </p:nvSpPr>
        <p:spPr>
          <a:xfrm>
            <a:off x="265997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440" name="Google Shape;440;p35"/>
          <p:cNvSpPr txBox="1"/>
          <p:nvPr>
            <p:ph idx="2" type="sldNum"/>
          </p:nvPr>
        </p:nvSpPr>
        <p:spPr>
          <a:xfrm>
            <a:off x="484802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www.momentum-lab.de</a:t>
            </a:r>
            <a:endParaRPr/>
          </a:p>
        </p:txBody>
      </p:sp>
      <p:sp>
        <p:nvSpPr>
          <p:cNvPr id="441" name="Google Shape;441;p35"/>
          <p:cNvSpPr txBox="1"/>
          <p:nvPr>
            <p:ph idx="3" type="sldNum"/>
          </p:nvPr>
        </p:nvSpPr>
        <p:spPr>
          <a:xfrm>
            <a:off x="423975" y="4754750"/>
            <a:ext cx="1592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www.juliajunge.de</a:t>
            </a:r>
            <a:endParaRPr/>
          </a:p>
        </p:txBody>
      </p:sp>
      <p:pic>
        <p:nvPicPr>
          <p:cNvPr id="442" name="Google Shape;44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21584"/>
            <a:ext cx="6124584" cy="3180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6"/>
          <p:cNvSpPr txBox="1"/>
          <p:nvPr>
            <p:ph type="title"/>
          </p:nvPr>
        </p:nvSpPr>
        <p:spPr>
          <a:xfrm>
            <a:off x="471923" y="274084"/>
            <a:ext cx="5920500" cy="99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Bsp. Mural</a:t>
            </a:r>
            <a:endParaRPr/>
          </a:p>
        </p:txBody>
      </p:sp>
      <p:sp>
        <p:nvSpPr>
          <p:cNvPr id="449" name="Google Shape;449;p36"/>
          <p:cNvSpPr txBox="1"/>
          <p:nvPr>
            <p:ph idx="12" type="sldNum"/>
          </p:nvPr>
        </p:nvSpPr>
        <p:spPr>
          <a:xfrm>
            <a:off x="265997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450" name="Google Shape;450;p36"/>
          <p:cNvSpPr txBox="1"/>
          <p:nvPr>
            <p:ph idx="2" type="sldNum"/>
          </p:nvPr>
        </p:nvSpPr>
        <p:spPr>
          <a:xfrm>
            <a:off x="484802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www.momentum-lab.de</a:t>
            </a:r>
            <a:endParaRPr/>
          </a:p>
        </p:txBody>
      </p:sp>
      <p:sp>
        <p:nvSpPr>
          <p:cNvPr id="451" name="Google Shape;451;p36"/>
          <p:cNvSpPr txBox="1"/>
          <p:nvPr>
            <p:ph idx="3" type="sldNum"/>
          </p:nvPr>
        </p:nvSpPr>
        <p:spPr>
          <a:xfrm>
            <a:off x="423975" y="4754750"/>
            <a:ext cx="1592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www.juliajunge.de</a:t>
            </a:r>
            <a:endParaRPr/>
          </a:p>
        </p:txBody>
      </p:sp>
      <p:pic>
        <p:nvPicPr>
          <p:cNvPr id="452" name="Google Shape;45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925" y="1324778"/>
            <a:ext cx="5767750" cy="337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7"/>
          <p:cNvSpPr txBox="1"/>
          <p:nvPr>
            <p:ph type="title"/>
          </p:nvPr>
        </p:nvSpPr>
        <p:spPr>
          <a:xfrm>
            <a:off x="471923" y="274084"/>
            <a:ext cx="5920500" cy="99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Bsp. Slack</a:t>
            </a:r>
            <a:endParaRPr/>
          </a:p>
        </p:txBody>
      </p:sp>
      <p:sp>
        <p:nvSpPr>
          <p:cNvPr id="459" name="Google Shape;459;p37"/>
          <p:cNvSpPr txBox="1"/>
          <p:nvPr>
            <p:ph idx="12" type="sldNum"/>
          </p:nvPr>
        </p:nvSpPr>
        <p:spPr>
          <a:xfrm>
            <a:off x="265997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460" name="Google Shape;460;p37"/>
          <p:cNvSpPr txBox="1"/>
          <p:nvPr>
            <p:ph idx="2" type="sldNum"/>
          </p:nvPr>
        </p:nvSpPr>
        <p:spPr>
          <a:xfrm>
            <a:off x="484802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www.momentum-lab.de</a:t>
            </a:r>
            <a:endParaRPr/>
          </a:p>
        </p:txBody>
      </p:sp>
      <p:sp>
        <p:nvSpPr>
          <p:cNvPr id="461" name="Google Shape;461;p37"/>
          <p:cNvSpPr txBox="1"/>
          <p:nvPr>
            <p:ph idx="3" type="sldNum"/>
          </p:nvPr>
        </p:nvSpPr>
        <p:spPr>
          <a:xfrm>
            <a:off x="423975" y="4754750"/>
            <a:ext cx="1592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www.juliajunge.de</a:t>
            </a:r>
            <a:endParaRPr/>
          </a:p>
        </p:txBody>
      </p:sp>
      <p:pic>
        <p:nvPicPr>
          <p:cNvPr id="462" name="Google Shape;46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225" y="1427761"/>
            <a:ext cx="5920500" cy="3098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38"/>
          <p:cNvGrpSpPr/>
          <p:nvPr/>
        </p:nvGrpSpPr>
        <p:grpSpPr>
          <a:xfrm>
            <a:off x="107350" y="904475"/>
            <a:ext cx="6567500" cy="4049525"/>
            <a:chOff x="107350" y="904475"/>
            <a:chExt cx="6567500" cy="4049525"/>
          </a:xfrm>
        </p:grpSpPr>
        <p:cxnSp>
          <p:nvCxnSpPr>
            <p:cNvPr descr="Horizontal arrow." id="469" name="Google Shape;469;p38" title="Arrow"/>
            <p:cNvCxnSpPr/>
            <p:nvPr/>
          </p:nvCxnSpPr>
          <p:spPr>
            <a:xfrm>
              <a:off x="536175" y="2744141"/>
              <a:ext cx="6002400" cy="2700"/>
            </a:xfrm>
            <a:prstGeom prst="straightConnector1">
              <a:avLst/>
            </a:prstGeom>
            <a:noFill/>
            <a:ln cap="flat" cmpd="sng" w="76200">
              <a:solidFill>
                <a:srgbClr val="1F3864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descr="Vertical arrow" id="470" name="Google Shape;470;p38" title="Arrow"/>
            <p:cNvCxnSpPr/>
            <p:nvPr/>
          </p:nvCxnSpPr>
          <p:spPr>
            <a:xfrm flipH="1" rot="10800000">
              <a:off x="3569675" y="1233675"/>
              <a:ext cx="7200" cy="3240000"/>
            </a:xfrm>
            <a:prstGeom prst="straightConnector1">
              <a:avLst/>
            </a:prstGeom>
            <a:noFill/>
            <a:ln cap="flat" cmpd="sng" w="76200">
              <a:solidFill>
                <a:srgbClr val="1F3864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471" name="Google Shape;471;p38"/>
            <p:cNvSpPr txBox="1"/>
            <p:nvPr/>
          </p:nvSpPr>
          <p:spPr>
            <a:xfrm>
              <a:off x="107350" y="2744150"/>
              <a:ext cx="1694100" cy="57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e-DE" sz="1600">
                  <a:solidFill>
                    <a:srgbClr val="1F3864"/>
                  </a:solidFill>
                  <a:latin typeface="Avenir"/>
                  <a:ea typeface="Avenir"/>
                  <a:cs typeface="Avenir"/>
                  <a:sym typeface="Avenir"/>
                </a:rPr>
                <a:t>wenig Konsultation</a:t>
              </a:r>
              <a:endParaRPr b="1" sz="16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2" name="Google Shape;472;p38"/>
            <p:cNvSpPr txBox="1"/>
            <p:nvPr/>
          </p:nvSpPr>
          <p:spPr>
            <a:xfrm>
              <a:off x="4980750" y="2907325"/>
              <a:ext cx="1694100" cy="40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e-DE" sz="1600">
                  <a:solidFill>
                    <a:srgbClr val="1F3864"/>
                  </a:solidFill>
                  <a:latin typeface="Avenir"/>
                  <a:ea typeface="Avenir"/>
                  <a:cs typeface="Avenir"/>
                  <a:sym typeface="Avenir"/>
                </a:rPr>
                <a:t>viel Konsultation</a:t>
              </a:r>
              <a:endParaRPr b="1" sz="16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3" name="Google Shape;473;p38"/>
            <p:cNvSpPr txBox="1"/>
            <p:nvPr/>
          </p:nvSpPr>
          <p:spPr>
            <a:xfrm>
              <a:off x="1893600" y="4399600"/>
              <a:ext cx="3202200" cy="55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e-DE" sz="1600">
                  <a:solidFill>
                    <a:srgbClr val="1F3864"/>
                  </a:solidFill>
                  <a:latin typeface="Avenir"/>
                  <a:ea typeface="Avenir"/>
                  <a:cs typeface="Avenir"/>
                  <a:sym typeface="Avenir"/>
                </a:rPr>
                <a:t>Alle</a:t>
              </a:r>
              <a:endParaRPr b="1" sz="16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4" name="Google Shape;474;p38"/>
            <p:cNvSpPr txBox="1"/>
            <p:nvPr/>
          </p:nvSpPr>
          <p:spPr>
            <a:xfrm>
              <a:off x="1972175" y="904475"/>
              <a:ext cx="3202200" cy="49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e-DE" sz="1600">
                  <a:solidFill>
                    <a:srgbClr val="1F3864"/>
                  </a:solidFill>
                  <a:latin typeface="Avenir"/>
                  <a:ea typeface="Avenir"/>
                  <a:cs typeface="Avenir"/>
                  <a:sym typeface="Avenir"/>
                </a:rPr>
                <a:t>Eine*r</a:t>
              </a:r>
              <a:endParaRPr b="1" sz="16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475" name="Google Shape;475;p38"/>
          <p:cNvSpPr txBox="1"/>
          <p:nvPr>
            <p:ph type="title"/>
          </p:nvPr>
        </p:nvSpPr>
        <p:spPr>
          <a:xfrm>
            <a:off x="471923" y="274084"/>
            <a:ext cx="5920500" cy="99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rgbClr val="C00000"/>
                </a:solidFill>
              </a:rPr>
              <a:t>Wie trefft ihr Entscheidungen?</a:t>
            </a:r>
            <a:endParaRPr sz="2400">
              <a:solidFill>
                <a:srgbClr val="C00000"/>
              </a:solidFill>
            </a:endParaRPr>
          </a:p>
        </p:txBody>
      </p:sp>
      <p:sp>
        <p:nvSpPr>
          <p:cNvPr id="476" name="Google Shape;476;p38"/>
          <p:cNvSpPr txBox="1"/>
          <p:nvPr>
            <p:ph idx="12" type="sldNum"/>
          </p:nvPr>
        </p:nvSpPr>
        <p:spPr>
          <a:xfrm>
            <a:off x="265997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477" name="Google Shape;477;p38"/>
          <p:cNvSpPr/>
          <p:nvPr/>
        </p:nvSpPr>
        <p:spPr>
          <a:xfrm>
            <a:off x="176050" y="874425"/>
            <a:ext cx="243300" cy="223500"/>
          </a:xfrm>
          <a:prstGeom prst="smileyFace">
            <a:avLst>
              <a:gd fmla="val 4653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38"/>
          <p:cNvSpPr/>
          <p:nvPr/>
        </p:nvSpPr>
        <p:spPr>
          <a:xfrm>
            <a:off x="328450" y="1026825"/>
            <a:ext cx="243300" cy="223500"/>
          </a:xfrm>
          <a:prstGeom prst="smileyFace">
            <a:avLst>
              <a:gd fmla="val 4653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38"/>
          <p:cNvSpPr/>
          <p:nvPr/>
        </p:nvSpPr>
        <p:spPr>
          <a:xfrm>
            <a:off x="480850" y="1179225"/>
            <a:ext cx="243300" cy="223500"/>
          </a:xfrm>
          <a:prstGeom prst="smileyFace">
            <a:avLst>
              <a:gd fmla="val 4653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38"/>
          <p:cNvSpPr/>
          <p:nvPr/>
        </p:nvSpPr>
        <p:spPr>
          <a:xfrm>
            <a:off x="633250" y="1331625"/>
            <a:ext cx="243300" cy="223500"/>
          </a:xfrm>
          <a:prstGeom prst="smileyFace">
            <a:avLst>
              <a:gd fmla="val 4653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38"/>
          <p:cNvSpPr/>
          <p:nvPr/>
        </p:nvSpPr>
        <p:spPr>
          <a:xfrm>
            <a:off x="328450" y="1026825"/>
            <a:ext cx="243300" cy="223500"/>
          </a:xfrm>
          <a:prstGeom prst="smileyFace">
            <a:avLst>
              <a:gd fmla="val 4653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38"/>
          <p:cNvSpPr/>
          <p:nvPr/>
        </p:nvSpPr>
        <p:spPr>
          <a:xfrm>
            <a:off x="480850" y="1179225"/>
            <a:ext cx="243300" cy="223500"/>
          </a:xfrm>
          <a:prstGeom prst="smileyFace">
            <a:avLst>
              <a:gd fmla="val 4653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38"/>
          <p:cNvSpPr/>
          <p:nvPr/>
        </p:nvSpPr>
        <p:spPr>
          <a:xfrm>
            <a:off x="633250" y="1331625"/>
            <a:ext cx="243300" cy="223500"/>
          </a:xfrm>
          <a:prstGeom prst="smileyFace">
            <a:avLst>
              <a:gd fmla="val 4653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38"/>
          <p:cNvSpPr/>
          <p:nvPr/>
        </p:nvSpPr>
        <p:spPr>
          <a:xfrm>
            <a:off x="99850" y="1331625"/>
            <a:ext cx="243300" cy="223500"/>
          </a:xfrm>
          <a:prstGeom prst="smileyFace">
            <a:avLst>
              <a:gd fmla="val 4653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38"/>
          <p:cNvSpPr/>
          <p:nvPr/>
        </p:nvSpPr>
        <p:spPr>
          <a:xfrm>
            <a:off x="480850" y="1179225"/>
            <a:ext cx="243300" cy="223500"/>
          </a:xfrm>
          <a:prstGeom prst="smileyFace">
            <a:avLst>
              <a:gd fmla="val 4653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38"/>
          <p:cNvSpPr/>
          <p:nvPr/>
        </p:nvSpPr>
        <p:spPr>
          <a:xfrm>
            <a:off x="633250" y="1331625"/>
            <a:ext cx="243300" cy="223500"/>
          </a:xfrm>
          <a:prstGeom prst="smileyFace">
            <a:avLst>
              <a:gd fmla="val 4653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38"/>
          <p:cNvSpPr/>
          <p:nvPr/>
        </p:nvSpPr>
        <p:spPr>
          <a:xfrm>
            <a:off x="711450" y="798225"/>
            <a:ext cx="243300" cy="223500"/>
          </a:xfrm>
          <a:prstGeom prst="smileyFace">
            <a:avLst>
              <a:gd fmla="val 4653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38"/>
          <p:cNvSpPr/>
          <p:nvPr/>
        </p:nvSpPr>
        <p:spPr>
          <a:xfrm>
            <a:off x="863850" y="950625"/>
            <a:ext cx="243300" cy="223500"/>
          </a:xfrm>
          <a:prstGeom prst="smileyFace">
            <a:avLst>
              <a:gd fmla="val 4653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38"/>
          <p:cNvSpPr/>
          <p:nvPr/>
        </p:nvSpPr>
        <p:spPr>
          <a:xfrm>
            <a:off x="291350" y="722025"/>
            <a:ext cx="243300" cy="223500"/>
          </a:xfrm>
          <a:prstGeom prst="smileyFace">
            <a:avLst>
              <a:gd fmla="val 4653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38"/>
          <p:cNvSpPr/>
          <p:nvPr/>
        </p:nvSpPr>
        <p:spPr>
          <a:xfrm>
            <a:off x="62750" y="1026825"/>
            <a:ext cx="243300" cy="223500"/>
          </a:xfrm>
          <a:prstGeom prst="smileyFace">
            <a:avLst>
              <a:gd fmla="val 4653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38"/>
          <p:cNvSpPr/>
          <p:nvPr/>
        </p:nvSpPr>
        <p:spPr>
          <a:xfrm>
            <a:off x="215150" y="1179225"/>
            <a:ext cx="243300" cy="223500"/>
          </a:xfrm>
          <a:prstGeom prst="smileyFace">
            <a:avLst>
              <a:gd fmla="val 4653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38"/>
          <p:cNvSpPr/>
          <p:nvPr/>
        </p:nvSpPr>
        <p:spPr>
          <a:xfrm>
            <a:off x="367550" y="1331625"/>
            <a:ext cx="243300" cy="223500"/>
          </a:xfrm>
          <a:prstGeom prst="smileyFace">
            <a:avLst>
              <a:gd fmla="val 4653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38"/>
          <p:cNvSpPr/>
          <p:nvPr/>
        </p:nvSpPr>
        <p:spPr>
          <a:xfrm>
            <a:off x="443750" y="874425"/>
            <a:ext cx="243300" cy="223500"/>
          </a:xfrm>
          <a:prstGeom prst="smileyFace">
            <a:avLst>
              <a:gd fmla="val 4653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38"/>
          <p:cNvSpPr/>
          <p:nvPr/>
        </p:nvSpPr>
        <p:spPr>
          <a:xfrm>
            <a:off x="596150" y="1026825"/>
            <a:ext cx="243300" cy="223500"/>
          </a:xfrm>
          <a:prstGeom prst="smileyFace">
            <a:avLst>
              <a:gd fmla="val 4653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38"/>
          <p:cNvSpPr/>
          <p:nvPr/>
        </p:nvSpPr>
        <p:spPr>
          <a:xfrm>
            <a:off x="748550" y="1179225"/>
            <a:ext cx="243300" cy="223500"/>
          </a:xfrm>
          <a:prstGeom prst="smileyFace">
            <a:avLst>
              <a:gd fmla="val 4653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38"/>
          <p:cNvSpPr/>
          <p:nvPr/>
        </p:nvSpPr>
        <p:spPr>
          <a:xfrm>
            <a:off x="519950" y="1484025"/>
            <a:ext cx="243300" cy="223500"/>
          </a:xfrm>
          <a:prstGeom prst="smileyFace">
            <a:avLst>
              <a:gd fmla="val 4653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38"/>
          <p:cNvSpPr/>
          <p:nvPr/>
        </p:nvSpPr>
        <p:spPr>
          <a:xfrm>
            <a:off x="252250" y="1484025"/>
            <a:ext cx="243300" cy="223500"/>
          </a:xfrm>
          <a:prstGeom prst="smileyFace">
            <a:avLst>
              <a:gd fmla="val 4653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38"/>
          <p:cNvSpPr/>
          <p:nvPr/>
        </p:nvSpPr>
        <p:spPr>
          <a:xfrm>
            <a:off x="404650" y="1636425"/>
            <a:ext cx="243300" cy="223500"/>
          </a:xfrm>
          <a:prstGeom prst="smileyFace">
            <a:avLst>
              <a:gd fmla="val 4653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38"/>
          <p:cNvSpPr/>
          <p:nvPr/>
        </p:nvSpPr>
        <p:spPr>
          <a:xfrm>
            <a:off x="863850" y="950625"/>
            <a:ext cx="243300" cy="223500"/>
          </a:xfrm>
          <a:prstGeom prst="smileyFace">
            <a:avLst>
              <a:gd fmla="val 4653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38"/>
          <p:cNvSpPr/>
          <p:nvPr/>
        </p:nvSpPr>
        <p:spPr>
          <a:xfrm>
            <a:off x="863850" y="950625"/>
            <a:ext cx="243300" cy="223500"/>
          </a:xfrm>
          <a:prstGeom prst="smileyFace">
            <a:avLst>
              <a:gd fmla="val 4653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38"/>
          <p:cNvSpPr/>
          <p:nvPr/>
        </p:nvSpPr>
        <p:spPr>
          <a:xfrm>
            <a:off x="99850" y="722025"/>
            <a:ext cx="243300" cy="223500"/>
          </a:xfrm>
          <a:prstGeom prst="smileyFace">
            <a:avLst>
              <a:gd fmla="val 4653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38"/>
          <p:cNvSpPr txBox="1"/>
          <p:nvPr>
            <p:ph idx="2" type="sldNum"/>
          </p:nvPr>
        </p:nvSpPr>
        <p:spPr>
          <a:xfrm>
            <a:off x="484802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www.momentum-lab.de</a:t>
            </a:r>
            <a:endParaRPr/>
          </a:p>
        </p:txBody>
      </p:sp>
      <p:sp>
        <p:nvSpPr>
          <p:cNvPr id="503" name="Google Shape;503;p38"/>
          <p:cNvSpPr txBox="1"/>
          <p:nvPr>
            <p:ph idx="3" type="sldNum"/>
          </p:nvPr>
        </p:nvSpPr>
        <p:spPr>
          <a:xfrm>
            <a:off x="423975" y="4754750"/>
            <a:ext cx="1592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www.juliajunge.de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9" name="Google Shape;509;p39"/>
          <p:cNvGrpSpPr/>
          <p:nvPr/>
        </p:nvGrpSpPr>
        <p:grpSpPr>
          <a:xfrm>
            <a:off x="536175" y="1233675"/>
            <a:ext cx="6002400" cy="3240000"/>
            <a:chOff x="536175" y="1233675"/>
            <a:chExt cx="6002400" cy="3240000"/>
          </a:xfrm>
        </p:grpSpPr>
        <p:cxnSp>
          <p:nvCxnSpPr>
            <p:cNvPr descr="Horizontal arrow." id="510" name="Google Shape;510;p39" title="Arrow"/>
            <p:cNvCxnSpPr/>
            <p:nvPr/>
          </p:nvCxnSpPr>
          <p:spPr>
            <a:xfrm>
              <a:off x="536175" y="2744141"/>
              <a:ext cx="6002400" cy="2700"/>
            </a:xfrm>
            <a:prstGeom prst="straightConnector1">
              <a:avLst/>
            </a:prstGeom>
            <a:noFill/>
            <a:ln cap="flat" cmpd="sng" w="76200">
              <a:solidFill>
                <a:srgbClr val="1F3864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descr="Vertical arrow" id="511" name="Google Shape;511;p39" title="Arrow"/>
            <p:cNvCxnSpPr/>
            <p:nvPr/>
          </p:nvCxnSpPr>
          <p:spPr>
            <a:xfrm flipH="1" rot="10800000">
              <a:off x="3569675" y="1233675"/>
              <a:ext cx="7200" cy="3240000"/>
            </a:xfrm>
            <a:prstGeom prst="straightConnector1">
              <a:avLst/>
            </a:prstGeom>
            <a:noFill/>
            <a:ln cap="flat" cmpd="sng" w="76200">
              <a:solidFill>
                <a:srgbClr val="1F3864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</p:grpSp>
      <p:sp>
        <p:nvSpPr>
          <p:cNvPr id="512" name="Google Shape;512;p39"/>
          <p:cNvSpPr txBox="1"/>
          <p:nvPr>
            <p:ph type="title"/>
          </p:nvPr>
        </p:nvSpPr>
        <p:spPr>
          <a:xfrm>
            <a:off x="471923" y="274084"/>
            <a:ext cx="5920500" cy="99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rgbClr val="C00000"/>
                </a:solidFill>
              </a:rPr>
              <a:t>Wie trefft ihr Entscheidungen?</a:t>
            </a:r>
            <a:endParaRPr sz="2400">
              <a:solidFill>
                <a:srgbClr val="C00000"/>
              </a:solidFill>
            </a:endParaRPr>
          </a:p>
        </p:txBody>
      </p:sp>
      <p:sp>
        <p:nvSpPr>
          <p:cNvPr id="513" name="Google Shape;513;p39"/>
          <p:cNvSpPr txBox="1"/>
          <p:nvPr>
            <p:ph idx="12" type="sldNum"/>
          </p:nvPr>
        </p:nvSpPr>
        <p:spPr>
          <a:xfrm>
            <a:off x="265997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514" name="Google Shape;514;p39"/>
          <p:cNvSpPr/>
          <p:nvPr/>
        </p:nvSpPr>
        <p:spPr>
          <a:xfrm>
            <a:off x="1209800" y="1390600"/>
            <a:ext cx="2222400" cy="28410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latin typeface="Avenir"/>
                <a:ea typeface="Avenir"/>
                <a:cs typeface="Avenir"/>
                <a:sym typeface="Avenir"/>
              </a:rPr>
              <a:t>! Gute Infos an betroffene Personen über Entscheidungen und Gründe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15" name="Google Shape;515;p39"/>
          <p:cNvSpPr/>
          <p:nvPr/>
        </p:nvSpPr>
        <p:spPr>
          <a:xfrm>
            <a:off x="3741200" y="1390600"/>
            <a:ext cx="2164200" cy="28869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latin typeface="Avenir"/>
                <a:ea typeface="Avenir"/>
                <a:cs typeface="Avenir"/>
                <a:sym typeface="Avenir"/>
              </a:rPr>
              <a:t>! explizite Prozesse mit Trennung in Beratung, Stimmungs-</a:t>
            </a:r>
            <a:br>
              <a:rPr lang="de-DE" sz="1200">
                <a:latin typeface="Avenir"/>
                <a:ea typeface="Avenir"/>
                <a:cs typeface="Avenir"/>
                <a:sym typeface="Avenir"/>
              </a:rPr>
            </a:br>
            <a:r>
              <a:rPr lang="de-DE" sz="1200">
                <a:latin typeface="Avenir"/>
                <a:ea typeface="Avenir"/>
                <a:cs typeface="Avenir"/>
                <a:sym typeface="Avenir"/>
              </a:rPr>
              <a:t>bilder, Entwurf und Abstimmung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latin typeface="Avenir"/>
                <a:ea typeface="Avenir"/>
                <a:cs typeface="Avenir"/>
                <a:sym typeface="Avenir"/>
              </a:rPr>
              <a:t>! Asynchrone Möglichkeiten nutzen 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516" name="Google Shape;516;p39"/>
          <p:cNvGrpSpPr/>
          <p:nvPr/>
        </p:nvGrpSpPr>
        <p:grpSpPr>
          <a:xfrm>
            <a:off x="107350" y="904475"/>
            <a:ext cx="6682625" cy="4049525"/>
            <a:chOff x="107350" y="904475"/>
            <a:chExt cx="6682625" cy="4049525"/>
          </a:xfrm>
        </p:grpSpPr>
        <p:sp>
          <p:nvSpPr>
            <p:cNvPr id="517" name="Google Shape;517;p39"/>
            <p:cNvSpPr txBox="1"/>
            <p:nvPr/>
          </p:nvSpPr>
          <p:spPr>
            <a:xfrm>
              <a:off x="107350" y="2744150"/>
              <a:ext cx="1694100" cy="57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e-DE" sz="1600">
                  <a:solidFill>
                    <a:srgbClr val="1F3864"/>
                  </a:solidFill>
                  <a:latin typeface="Avenir"/>
                  <a:ea typeface="Avenir"/>
                  <a:cs typeface="Avenir"/>
                  <a:sym typeface="Avenir"/>
                </a:rPr>
                <a:t>wenig Konsultation</a:t>
              </a:r>
              <a:endParaRPr b="1" sz="16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8" name="Google Shape;518;p39"/>
            <p:cNvSpPr txBox="1"/>
            <p:nvPr/>
          </p:nvSpPr>
          <p:spPr>
            <a:xfrm>
              <a:off x="5825475" y="2729800"/>
              <a:ext cx="964500" cy="8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e-DE" sz="1600">
                  <a:solidFill>
                    <a:srgbClr val="1F3864"/>
                  </a:solidFill>
                  <a:latin typeface="Avenir"/>
                  <a:ea typeface="Avenir"/>
                  <a:cs typeface="Avenir"/>
                  <a:sym typeface="Avenir"/>
                </a:rPr>
                <a:t>viel Konsultation</a:t>
              </a:r>
              <a:endParaRPr b="1" sz="16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9" name="Google Shape;519;p39"/>
            <p:cNvSpPr txBox="1"/>
            <p:nvPr/>
          </p:nvSpPr>
          <p:spPr>
            <a:xfrm>
              <a:off x="1893600" y="4399600"/>
              <a:ext cx="3202200" cy="55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e-DE" sz="1600">
                  <a:solidFill>
                    <a:srgbClr val="1F3864"/>
                  </a:solidFill>
                  <a:latin typeface="Avenir"/>
                  <a:ea typeface="Avenir"/>
                  <a:cs typeface="Avenir"/>
                  <a:sym typeface="Avenir"/>
                </a:rPr>
                <a:t>Alle</a:t>
              </a:r>
              <a:endParaRPr b="1" sz="16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0" name="Google Shape;520;p39"/>
            <p:cNvSpPr txBox="1"/>
            <p:nvPr/>
          </p:nvSpPr>
          <p:spPr>
            <a:xfrm>
              <a:off x="1972175" y="904475"/>
              <a:ext cx="3202200" cy="49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e-DE" sz="1600">
                  <a:solidFill>
                    <a:srgbClr val="1F3864"/>
                  </a:solidFill>
                  <a:latin typeface="Avenir"/>
                  <a:ea typeface="Avenir"/>
                  <a:cs typeface="Avenir"/>
                  <a:sym typeface="Avenir"/>
                </a:rPr>
                <a:t>Eine*r</a:t>
              </a:r>
              <a:endParaRPr b="1" sz="16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521" name="Google Shape;521;p39"/>
          <p:cNvSpPr txBox="1"/>
          <p:nvPr>
            <p:ph idx="2" type="sldNum"/>
          </p:nvPr>
        </p:nvSpPr>
        <p:spPr>
          <a:xfrm>
            <a:off x="484802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www.momentum-lab.de</a:t>
            </a:r>
            <a:endParaRPr/>
          </a:p>
        </p:txBody>
      </p:sp>
      <p:sp>
        <p:nvSpPr>
          <p:cNvPr id="522" name="Google Shape;522;p39"/>
          <p:cNvSpPr txBox="1"/>
          <p:nvPr>
            <p:ph idx="3" type="sldNum"/>
          </p:nvPr>
        </p:nvSpPr>
        <p:spPr>
          <a:xfrm>
            <a:off x="423975" y="4754750"/>
            <a:ext cx="1592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www.juliajunge.de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>
            <p:ph type="title"/>
          </p:nvPr>
        </p:nvSpPr>
        <p:spPr>
          <a:xfrm>
            <a:off x="471925" y="274053"/>
            <a:ext cx="5920500" cy="34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Permanent Marker"/>
              <a:buNone/>
            </a:pPr>
            <a:r>
              <a:rPr lang="de-DE" sz="2400">
                <a:solidFill>
                  <a:srgbClr val="C00000"/>
                </a:solidFill>
              </a:rPr>
              <a:t>Stell dich kurz vor: Name, Ort, Organisation</a:t>
            </a:r>
            <a:endParaRPr sz="2400">
              <a:solidFill>
                <a:srgbClr val="C0000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Permanent Marker"/>
              <a:buNone/>
            </a:pPr>
            <a:r>
              <a:t/>
            </a:r>
            <a:endParaRPr sz="2400">
              <a:solidFill>
                <a:srgbClr val="C0000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Permanent Marker"/>
              <a:buNone/>
            </a:pPr>
            <a:r>
              <a:rPr lang="de-DE" sz="2400">
                <a:solidFill>
                  <a:srgbClr val="C00000"/>
                </a:solidFill>
              </a:rPr>
              <a:t>und zeig uns dazu eine Willkommensgeste</a:t>
            </a:r>
            <a:endParaRPr sz="2400">
              <a:solidFill>
                <a:srgbClr val="C0000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Permanent Marker"/>
              <a:buNone/>
            </a:pPr>
            <a:r>
              <a:rPr lang="de-DE" sz="1600">
                <a:solidFill>
                  <a:srgbClr val="C00000"/>
                </a:solidFill>
              </a:rPr>
              <a:t>( und alle machen die Geste mit :-)</a:t>
            </a:r>
            <a:endParaRPr sz="1600">
              <a:solidFill>
                <a:srgbClr val="C0000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Permanent Marker"/>
              <a:buNone/>
            </a:pPr>
            <a:r>
              <a:t/>
            </a:r>
            <a:endParaRPr sz="2400">
              <a:solidFill>
                <a:srgbClr val="C0000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Permanent Marker"/>
              <a:buNone/>
            </a:pPr>
            <a:r>
              <a:rPr lang="de-DE" sz="2400">
                <a:solidFill>
                  <a:srgbClr val="C00000"/>
                </a:solidFill>
              </a:rPr>
              <a:t>→ gib an die nächste Person Weiter</a:t>
            </a:r>
            <a:endParaRPr sz="2400">
              <a:solidFill>
                <a:srgbClr val="C00000"/>
              </a:solidFill>
            </a:endParaRPr>
          </a:p>
        </p:txBody>
      </p:sp>
      <p:sp>
        <p:nvSpPr>
          <p:cNvPr id="79" name="Google Shape;79;p9"/>
          <p:cNvSpPr txBox="1"/>
          <p:nvPr>
            <p:ph idx="12" type="sldNum"/>
          </p:nvPr>
        </p:nvSpPr>
        <p:spPr>
          <a:xfrm>
            <a:off x="2659972" y="4754759"/>
            <a:ext cx="1544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80" name="Google Shape;80;p9"/>
          <p:cNvSpPr txBox="1"/>
          <p:nvPr>
            <p:ph idx="2" type="sldNum"/>
          </p:nvPr>
        </p:nvSpPr>
        <p:spPr>
          <a:xfrm>
            <a:off x="484802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www.momentum-lab.de</a:t>
            </a:r>
            <a:endParaRPr/>
          </a:p>
        </p:txBody>
      </p:sp>
      <p:sp>
        <p:nvSpPr>
          <p:cNvPr id="81" name="Google Shape;81;p9"/>
          <p:cNvSpPr txBox="1"/>
          <p:nvPr>
            <p:ph idx="3" type="sldNum"/>
          </p:nvPr>
        </p:nvSpPr>
        <p:spPr>
          <a:xfrm>
            <a:off x="423975" y="4754750"/>
            <a:ext cx="1592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www.juliajunge.de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3413" y="2361213"/>
            <a:ext cx="2745175" cy="27451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0"/>
          <p:cNvSpPr txBox="1"/>
          <p:nvPr>
            <p:ph idx="1" type="body"/>
          </p:nvPr>
        </p:nvSpPr>
        <p:spPr>
          <a:xfrm>
            <a:off x="471925" y="1141820"/>
            <a:ext cx="5920500" cy="155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AutoNum type="arabicParenR"/>
            </a:pPr>
            <a:r>
              <a:rPr lang="de-DE" sz="1600"/>
              <a:t>Atmosphäre</a:t>
            </a:r>
            <a:r>
              <a:rPr lang="de-DE" sz="1600"/>
              <a:t> und Kultur online - geht das?</a:t>
            </a:r>
            <a:endParaRPr sz="1600"/>
          </a:p>
          <a:p>
            <a:pPr indent="-3302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arenR"/>
            </a:pPr>
            <a:r>
              <a:rPr lang="de-DE" sz="1600"/>
              <a:t>Gelingende Arbeitsorganisation</a:t>
            </a:r>
            <a:endParaRPr sz="1600"/>
          </a:p>
          <a:p>
            <a:pPr indent="-3302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arenR"/>
            </a:pPr>
            <a:r>
              <a:rPr lang="de-DE" sz="1600"/>
              <a:t>Kreative Nutzung des Vorhandenen</a:t>
            </a:r>
            <a:endParaRPr sz="1600"/>
          </a:p>
          <a:p>
            <a:pPr indent="-3302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arenR"/>
            </a:pPr>
            <a:r>
              <a:rPr lang="de-DE" sz="1600"/>
              <a:t>Welche Tools brauche ich dann noch?</a:t>
            </a:r>
            <a:endParaRPr sz="1600"/>
          </a:p>
        </p:txBody>
      </p:sp>
      <p:sp>
        <p:nvSpPr>
          <p:cNvPr id="89" name="Google Shape;89;p10"/>
          <p:cNvSpPr txBox="1"/>
          <p:nvPr>
            <p:ph type="title"/>
          </p:nvPr>
        </p:nvSpPr>
        <p:spPr>
          <a:xfrm>
            <a:off x="471923" y="274084"/>
            <a:ext cx="5920500" cy="99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Unser Plan</a:t>
            </a:r>
            <a:endParaRPr/>
          </a:p>
        </p:txBody>
      </p:sp>
      <p:sp>
        <p:nvSpPr>
          <p:cNvPr id="90" name="Google Shape;90;p10"/>
          <p:cNvSpPr txBox="1"/>
          <p:nvPr>
            <p:ph idx="12" type="sldNum"/>
          </p:nvPr>
        </p:nvSpPr>
        <p:spPr>
          <a:xfrm>
            <a:off x="265997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91" name="Google Shape;91;p10"/>
          <p:cNvSpPr txBox="1"/>
          <p:nvPr>
            <p:ph idx="2" type="sldNum"/>
          </p:nvPr>
        </p:nvSpPr>
        <p:spPr>
          <a:xfrm>
            <a:off x="484802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www.momentum-lab.de</a:t>
            </a:r>
            <a:endParaRPr/>
          </a:p>
        </p:txBody>
      </p:sp>
      <p:sp>
        <p:nvSpPr>
          <p:cNvPr id="92" name="Google Shape;92;p10"/>
          <p:cNvSpPr txBox="1"/>
          <p:nvPr>
            <p:ph idx="3" type="sldNum"/>
          </p:nvPr>
        </p:nvSpPr>
        <p:spPr>
          <a:xfrm>
            <a:off x="423975" y="4754750"/>
            <a:ext cx="1592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www.juliajunge.de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1"/>
          <p:cNvSpPr txBox="1"/>
          <p:nvPr>
            <p:ph type="title"/>
          </p:nvPr>
        </p:nvSpPr>
        <p:spPr>
          <a:xfrm>
            <a:off x="471923" y="274084"/>
            <a:ext cx="5920500" cy="9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Permanent Marker"/>
              <a:buNone/>
            </a:pPr>
            <a:r>
              <a:rPr lang="de-DE" sz="2000">
                <a:solidFill>
                  <a:srgbClr val="C00000"/>
                </a:solidFill>
              </a:rPr>
              <a:t>Was prägt deine Kultur und Arbeitsatmosphäre? Wie zeigt es sich im Alltag im Kleinen und Großen?</a:t>
            </a:r>
            <a:endParaRPr sz="2000"/>
          </a:p>
        </p:txBody>
      </p:sp>
      <p:sp>
        <p:nvSpPr>
          <p:cNvPr id="98" name="Google Shape;98;p11"/>
          <p:cNvSpPr txBox="1"/>
          <p:nvPr>
            <p:ph idx="12" type="sldNum"/>
          </p:nvPr>
        </p:nvSpPr>
        <p:spPr>
          <a:xfrm>
            <a:off x="2659972" y="4754759"/>
            <a:ext cx="1544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descr="Post-it" id="99" name="Google Shape;99;p11" title="Post-it"/>
          <p:cNvSpPr/>
          <p:nvPr/>
        </p:nvSpPr>
        <p:spPr>
          <a:xfrm>
            <a:off x="111775" y="1217117"/>
            <a:ext cx="761400" cy="815100"/>
          </a:xfrm>
          <a:prstGeom prst="foldedCorner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latin typeface="Avenir"/>
                <a:ea typeface="Avenir"/>
                <a:cs typeface="Avenir"/>
                <a:sym typeface="Avenir"/>
              </a:rPr>
              <a:t> Guten Morgen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descr="Post-it" id="100" name="Google Shape;100;p11" title="Post-it"/>
          <p:cNvSpPr/>
          <p:nvPr/>
        </p:nvSpPr>
        <p:spPr>
          <a:xfrm>
            <a:off x="1124875" y="1448225"/>
            <a:ext cx="863700" cy="726000"/>
          </a:xfrm>
          <a:prstGeom prst="foldedCorner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latin typeface="Avenir"/>
                <a:ea typeface="Avenir"/>
                <a:cs typeface="Avenir"/>
                <a:sym typeface="Avenir"/>
              </a:rPr>
              <a:t>Pinnwand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descr="Post-it" id="101" name="Google Shape;101;p11" title="Post-it"/>
          <p:cNvSpPr/>
          <p:nvPr/>
        </p:nvSpPr>
        <p:spPr>
          <a:xfrm>
            <a:off x="111775" y="2336986"/>
            <a:ext cx="761400" cy="648000"/>
          </a:xfrm>
          <a:prstGeom prst="foldedCorner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latin typeface="Avenir"/>
                <a:ea typeface="Avenir"/>
                <a:cs typeface="Avenir"/>
                <a:sym typeface="Avenir"/>
              </a:rPr>
              <a:t>Feierabendbier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descr="Post-it" id="102" name="Google Shape;102;p11" title="Post-it"/>
          <p:cNvSpPr/>
          <p:nvPr/>
        </p:nvSpPr>
        <p:spPr>
          <a:xfrm>
            <a:off x="989878" y="2319562"/>
            <a:ext cx="761400" cy="648000"/>
          </a:xfrm>
          <a:prstGeom prst="foldedCorner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latin typeface="Avenir"/>
                <a:ea typeface="Avenir"/>
                <a:cs typeface="Avenir"/>
                <a:sym typeface="Avenir"/>
              </a:rPr>
              <a:t>Kaffee-</a:t>
            </a:r>
            <a:br>
              <a:rPr lang="de-DE" sz="1200">
                <a:latin typeface="Avenir"/>
                <a:ea typeface="Avenir"/>
                <a:cs typeface="Avenir"/>
                <a:sym typeface="Avenir"/>
              </a:rPr>
            </a:br>
            <a:r>
              <a:rPr lang="de-DE" sz="1200">
                <a:latin typeface="Avenir"/>
                <a:ea typeface="Avenir"/>
                <a:cs typeface="Avenir"/>
                <a:sym typeface="Avenir"/>
              </a:rPr>
              <a:t>Pause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descr="Post-it" id="103" name="Google Shape;103;p11" title="Post-it"/>
          <p:cNvSpPr/>
          <p:nvPr/>
        </p:nvSpPr>
        <p:spPr>
          <a:xfrm>
            <a:off x="1251576" y="3065882"/>
            <a:ext cx="761400" cy="648000"/>
          </a:xfrm>
          <a:prstGeom prst="foldedCorner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latin typeface="Avenir"/>
                <a:ea typeface="Avenir"/>
                <a:cs typeface="Avenir"/>
                <a:sym typeface="Avenir"/>
              </a:rPr>
              <a:t>Regelmäßige Treffen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descr="Post-it" id="104" name="Google Shape;104;p11" title="Post-it"/>
          <p:cNvSpPr/>
          <p:nvPr/>
        </p:nvSpPr>
        <p:spPr>
          <a:xfrm>
            <a:off x="233513" y="3215503"/>
            <a:ext cx="761400" cy="648000"/>
          </a:xfrm>
          <a:prstGeom prst="foldedCorner">
            <a:avLst>
              <a:gd fmla="val 16667" name="adj"/>
            </a:avLst>
          </a:prstGeom>
          <a:solidFill>
            <a:srgbClr val="D9D2E9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latin typeface="Avenir"/>
                <a:ea typeface="Avenir"/>
                <a:cs typeface="Avenir"/>
                <a:sym typeface="Avenir"/>
              </a:rPr>
              <a:t>Empathie</a:t>
            </a:r>
            <a:endParaRPr sz="10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descr="Post-it" id="105" name="Google Shape;105;p11" title="Post-it"/>
          <p:cNvSpPr/>
          <p:nvPr/>
        </p:nvSpPr>
        <p:spPr>
          <a:xfrm>
            <a:off x="2193400" y="2436001"/>
            <a:ext cx="761400" cy="768900"/>
          </a:xfrm>
          <a:prstGeom prst="foldedCorner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latin typeface="Avenir"/>
                <a:ea typeface="Avenir"/>
                <a:cs typeface="Avenir"/>
                <a:sym typeface="Avenir"/>
              </a:rPr>
              <a:t>Webex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descr="Post-it" id="106" name="Google Shape;106;p11" title="Post-it"/>
          <p:cNvSpPr/>
          <p:nvPr/>
        </p:nvSpPr>
        <p:spPr>
          <a:xfrm>
            <a:off x="3282759" y="2699105"/>
            <a:ext cx="761400" cy="648000"/>
          </a:xfrm>
          <a:prstGeom prst="foldedCorner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latin typeface="Avenir"/>
                <a:ea typeface="Avenir"/>
                <a:cs typeface="Avenir"/>
                <a:sym typeface="Avenir"/>
              </a:rPr>
              <a:t>Gemeinsams Chanten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descr="Post-it" id="107" name="Google Shape;107;p11" title="Post-it"/>
          <p:cNvSpPr/>
          <p:nvPr/>
        </p:nvSpPr>
        <p:spPr>
          <a:xfrm>
            <a:off x="2269650" y="3542026"/>
            <a:ext cx="761400" cy="831300"/>
          </a:xfrm>
          <a:prstGeom prst="foldedCorner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latin typeface="Avenir"/>
                <a:ea typeface="Avenir"/>
                <a:cs typeface="Avenir"/>
                <a:sym typeface="Avenir"/>
              </a:rPr>
              <a:t>schöne kleine CHeckin runde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descr="Post-it" id="108" name="Google Shape;108;p11" title="Post-it"/>
          <p:cNvSpPr/>
          <p:nvPr/>
        </p:nvSpPr>
        <p:spPr>
          <a:xfrm>
            <a:off x="3147755" y="3519677"/>
            <a:ext cx="761400" cy="831300"/>
          </a:xfrm>
          <a:prstGeom prst="foldedCorner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latin typeface="Avenir"/>
                <a:ea typeface="Avenir"/>
                <a:cs typeface="Avenir"/>
                <a:sym typeface="Avenir"/>
              </a:rPr>
              <a:t>Anklopfen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descr="Post-it" id="109" name="Google Shape;109;p11" title="Post-it"/>
          <p:cNvSpPr/>
          <p:nvPr/>
        </p:nvSpPr>
        <p:spPr>
          <a:xfrm>
            <a:off x="4755260" y="1217123"/>
            <a:ext cx="761400" cy="648000"/>
          </a:xfrm>
          <a:prstGeom prst="foldedCorner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latin typeface="Avenir"/>
                <a:ea typeface="Avenir"/>
                <a:cs typeface="Avenir"/>
                <a:sym typeface="Avenir"/>
              </a:rPr>
              <a:t>Ankommensrunde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descr="Post-it" id="110" name="Google Shape;110;p11" title="Post-it"/>
          <p:cNvSpPr/>
          <p:nvPr/>
        </p:nvSpPr>
        <p:spPr>
          <a:xfrm>
            <a:off x="5936902" y="1216375"/>
            <a:ext cx="761400" cy="648000"/>
          </a:xfrm>
          <a:prstGeom prst="foldedCorner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latin typeface="Avenir"/>
                <a:ea typeface="Avenir"/>
                <a:cs typeface="Avenir"/>
                <a:sym typeface="Avenir"/>
              </a:rPr>
              <a:t>Blitzlicht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descr="Post-it" id="111" name="Google Shape;111;p11" title="Post-it"/>
          <p:cNvSpPr/>
          <p:nvPr/>
        </p:nvSpPr>
        <p:spPr>
          <a:xfrm>
            <a:off x="4581288" y="1975206"/>
            <a:ext cx="761400" cy="648000"/>
          </a:xfrm>
          <a:prstGeom prst="foldedCorner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latin typeface="Avenir"/>
                <a:ea typeface="Avenir"/>
                <a:cs typeface="Avenir"/>
                <a:sym typeface="Avenir"/>
              </a:rPr>
              <a:t>Intensives Teilen</a:t>
            </a:r>
            <a:endParaRPr sz="10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descr="Post-it" id="112" name="Google Shape;112;p11" title="Post-it"/>
          <p:cNvSpPr/>
          <p:nvPr/>
        </p:nvSpPr>
        <p:spPr>
          <a:xfrm>
            <a:off x="5516474" y="1905975"/>
            <a:ext cx="1288500" cy="648000"/>
          </a:xfrm>
          <a:prstGeom prst="foldedCorner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latin typeface="Avenir"/>
                <a:ea typeface="Avenir"/>
                <a:cs typeface="Avenir"/>
                <a:sym typeface="Avenir"/>
              </a:rPr>
              <a:t>kurze schnacks beim durchs haus gehen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descr="Post-it" id="113" name="Google Shape;113;p11" title="Post-it"/>
          <p:cNvSpPr/>
          <p:nvPr/>
        </p:nvSpPr>
        <p:spPr>
          <a:xfrm>
            <a:off x="5575621" y="2650750"/>
            <a:ext cx="1216500" cy="648000"/>
          </a:xfrm>
          <a:prstGeom prst="foldedCorner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latin typeface="Avenir"/>
                <a:ea typeface="Avenir"/>
                <a:cs typeface="Avenir"/>
                <a:sym typeface="Avenir"/>
              </a:rPr>
              <a:t>Anekdoten zum Einstieg und zwischen-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latin typeface="Avenir"/>
                <a:ea typeface="Avenir"/>
                <a:cs typeface="Avenir"/>
                <a:sym typeface="Avenir"/>
              </a:rPr>
              <a:t>drin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descr="Post-it" id="114" name="Google Shape;114;p11" title="Post-it"/>
          <p:cNvSpPr/>
          <p:nvPr/>
        </p:nvSpPr>
        <p:spPr>
          <a:xfrm>
            <a:off x="4460112" y="2733289"/>
            <a:ext cx="761400" cy="648000"/>
          </a:xfrm>
          <a:prstGeom prst="foldedCorner">
            <a:avLst>
              <a:gd fmla="val 16667" name="adj"/>
            </a:avLst>
          </a:prstGeom>
          <a:solidFill>
            <a:srgbClr val="D9D2E9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latin typeface="Avenir"/>
                <a:ea typeface="Avenir"/>
                <a:cs typeface="Avenir"/>
                <a:sym typeface="Avenir"/>
              </a:rPr>
              <a:t>Rücksprache (oft, kurz, schnell)</a:t>
            </a:r>
            <a:endParaRPr sz="8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descr="Post-it" id="115" name="Google Shape;115;p11" title="Post-it"/>
          <p:cNvSpPr/>
          <p:nvPr/>
        </p:nvSpPr>
        <p:spPr>
          <a:xfrm>
            <a:off x="1391556" y="3812194"/>
            <a:ext cx="761400" cy="648000"/>
          </a:xfrm>
          <a:prstGeom prst="foldedCorner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latin typeface="Avenir"/>
                <a:ea typeface="Avenir"/>
                <a:cs typeface="Avenir"/>
                <a:sym typeface="Avenir"/>
              </a:rPr>
              <a:t>Wertschätzung 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descr="Post-it" id="116" name="Google Shape;116;p11" title="Post-it"/>
          <p:cNvSpPr/>
          <p:nvPr/>
        </p:nvSpPr>
        <p:spPr>
          <a:xfrm>
            <a:off x="158429" y="4094021"/>
            <a:ext cx="761400" cy="648000"/>
          </a:xfrm>
          <a:prstGeom prst="foldedCorner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latin typeface="Avenir"/>
                <a:ea typeface="Avenir"/>
                <a:cs typeface="Avenir"/>
                <a:sym typeface="Avenir"/>
              </a:rPr>
              <a:t>digitale Kaffeepause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descr="Post-it" id="117" name="Google Shape;117;p11" title="Post-it"/>
          <p:cNvSpPr/>
          <p:nvPr/>
        </p:nvSpPr>
        <p:spPr>
          <a:xfrm>
            <a:off x="3511102" y="1975206"/>
            <a:ext cx="761400" cy="648000"/>
          </a:xfrm>
          <a:prstGeom prst="foldedCorner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latin typeface="Avenir"/>
                <a:ea typeface="Avenir"/>
                <a:cs typeface="Avenir"/>
                <a:sym typeface="Avenir"/>
              </a:rPr>
              <a:t>gemeinsames Mittagessen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descr="Post-it" id="118" name="Google Shape;118;p11" title="Post-it"/>
          <p:cNvSpPr/>
          <p:nvPr/>
        </p:nvSpPr>
        <p:spPr>
          <a:xfrm>
            <a:off x="3282750" y="1217123"/>
            <a:ext cx="761400" cy="648000"/>
          </a:xfrm>
          <a:prstGeom prst="foldedCorner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latin typeface="Avenir"/>
                <a:ea typeface="Avenir"/>
                <a:cs typeface="Avenir"/>
                <a:sym typeface="Avenir"/>
              </a:rPr>
              <a:t>privat-</a:t>
            </a:r>
            <a:endParaRPr sz="9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latin typeface="Avenir"/>
                <a:ea typeface="Avenir"/>
                <a:cs typeface="Avenir"/>
                <a:sym typeface="Avenir"/>
              </a:rPr>
              <a:t>gespräche</a:t>
            </a:r>
            <a:endParaRPr sz="9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descr="Post-it" id="119" name="Google Shape;119;p11" title="Post-it"/>
          <p:cNvSpPr/>
          <p:nvPr/>
        </p:nvSpPr>
        <p:spPr>
          <a:xfrm>
            <a:off x="2318000" y="1483007"/>
            <a:ext cx="761400" cy="768900"/>
          </a:xfrm>
          <a:prstGeom prst="foldedCorner">
            <a:avLst>
              <a:gd fmla="val 16667" name="adj"/>
            </a:avLst>
          </a:prstGeom>
          <a:solidFill>
            <a:srgbClr val="D9D2E9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latin typeface="Avenir"/>
                <a:ea typeface="Avenir"/>
                <a:cs typeface="Avenir"/>
                <a:sym typeface="Avenir"/>
              </a:rPr>
              <a:t>witze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descr="Post-it" id="120" name="Google Shape;120;p11" title="Post-it"/>
          <p:cNvSpPr/>
          <p:nvPr/>
        </p:nvSpPr>
        <p:spPr>
          <a:xfrm>
            <a:off x="4113050" y="3584925"/>
            <a:ext cx="779700" cy="831300"/>
          </a:xfrm>
          <a:prstGeom prst="foldedCorner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latin typeface="Avenir"/>
                <a:ea typeface="Avenir"/>
                <a:cs typeface="Avenir"/>
                <a:sym typeface="Avenir"/>
              </a:rPr>
              <a:t>gemein-samer mittags-tisch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descr="Post-it" id="121" name="Google Shape;121;p11" title="Post-it"/>
          <p:cNvSpPr/>
          <p:nvPr/>
        </p:nvSpPr>
        <p:spPr>
          <a:xfrm>
            <a:off x="5078367" y="3475719"/>
            <a:ext cx="761400" cy="831300"/>
          </a:xfrm>
          <a:prstGeom prst="foldedCorner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latin typeface="Avenir"/>
                <a:ea typeface="Avenir"/>
                <a:cs typeface="Avenir"/>
                <a:sym typeface="Avenir"/>
              </a:rPr>
              <a:t>Pausengespräche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descr="Post-it" id="122" name="Google Shape;122;p11" title="Post-it"/>
          <p:cNvSpPr/>
          <p:nvPr/>
        </p:nvSpPr>
        <p:spPr>
          <a:xfrm>
            <a:off x="6043674" y="3395522"/>
            <a:ext cx="761400" cy="831300"/>
          </a:xfrm>
          <a:prstGeom prst="foldedCorner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latin typeface="Avenir"/>
                <a:ea typeface="Avenir"/>
                <a:cs typeface="Avenir"/>
                <a:sym typeface="Avenir"/>
              </a:rPr>
              <a:t>PAUSEN</a:t>
            </a:r>
            <a:endParaRPr sz="11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descr="X icon" id="123" name="Google Shape;123;p11" title="X"/>
          <p:cNvSpPr/>
          <p:nvPr/>
        </p:nvSpPr>
        <p:spPr>
          <a:xfrm>
            <a:off x="6487725" y="4449184"/>
            <a:ext cx="343800" cy="336600"/>
          </a:xfrm>
          <a:prstGeom prst="mathMultiply">
            <a:avLst>
              <a:gd fmla="val 23520" name="adj1"/>
            </a:avLst>
          </a:prstGeom>
          <a:solidFill>
            <a:srgbClr val="963334">
              <a:alpha val="395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X icon" id="124" name="Google Shape;124;p11" title="X"/>
          <p:cNvSpPr/>
          <p:nvPr/>
        </p:nvSpPr>
        <p:spPr>
          <a:xfrm>
            <a:off x="6461262" y="4449184"/>
            <a:ext cx="343800" cy="336600"/>
          </a:xfrm>
          <a:prstGeom prst="mathMultiply">
            <a:avLst>
              <a:gd fmla="val 23520" name="adj1"/>
            </a:avLst>
          </a:prstGeom>
          <a:solidFill>
            <a:srgbClr val="963334">
              <a:alpha val="395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X icon" id="125" name="Google Shape;125;p11" title="X"/>
          <p:cNvSpPr/>
          <p:nvPr/>
        </p:nvSpPr>
        <p:spPr>
          <a:xfrm>
            <a:off x="6461262" y="4386728"/>
            <a:ext cx="343800" cy="336600"/>
          </a:xfrm>
          <a:prstGeom prst="mathMultiply">
            <a:avLst>
              <a:gd fmla="val 23520" name="adj1"/>
            </a:avLst>
          </a:prstGeom>
          <a:solidFill>
            <a:srgbClr val="963334">
              <a:alpha val="395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X icon" id="126" name="Google Shape;126;p11" title="X"/>
          <p:cNvSpPr/>
          <p:nvPr/>
        </p:nvSpPr>
        <p:spPr>
          <a:xfrm>
            <a:off x="6408896" y="4449184"/>
            <a:ext cx="343800" cy="336600"/>
          </a:xfrm>
          <a:prstGeom prst="mathMultiply">
            <a:avLst>
              <a:gd fmla="val 23520" name="adj1"/>
            </a:avLst>
          </a:prstGeom>
          <a:solidFill>
            <a:srgbClr val="963334">
              <a:alpha val="395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X icon" id="127" name="Google Shape;127;p11" title="X"/>
          <p:cNvSpPr/>
          <p:nvPr/>
        </p:nvSpPr>
        <p:spPr>
          <a:xfrm>
            <a:off x="6487725" y="4498698"/>
            <a:ext cx="343800" cy="336600"/>
          </a:xfrm>
          <a:prstGeom prst="mathMultiply">
            <a:avLst>
              <a:gd fmla="val 23520" name="adj1"/>
            </a:avLst>
          </a:prstGeom>
          <a:solidFill>
            <a:srgbClr val="963334">
              <a:alpha val="395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X icon" id="128" name="Google Shape;128;p11" title="X"/>
          <p:cNvSpPr/>
          <p:nvPr/>
        </p:nvSpPr>
        <p:spPr>
          <a:xfrm>
            <a:off x="6487725" y="4393199"/>
            <a:ext cx="343800" cy="336600"/>
          </a:xfrm>
          <a:prstGeom prst="mathMultiply">
            <a:avLst>
              <a:gd fmla="val 23520" name="adj1"/>
            </a:avLst>
          </a:prstGeom>
          <a:solidFill>
            <a:srgbClr val="963334">
              <a:alpha val="395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X icon" id="129" name="Google Shape;129;p11" title="X"/>
          <p:cNvSpPr/>
          <p:nvPr/>
        </p:nvSpPr>
        <p:spPr>
          <a:xfrm>
            <a:off x="6461262" y="4393199"/>
            <a:ext cx="343800" cy="336600"/>
          </a:xfrm>
          <a:prstGeom prst="mathMultiply">
            <a:avLst>
              <a:gd fmla="val 23520" name="adj1"/>
            </a:avLst>
          </a:prstGeom>
          <a:solidFill>
            <a:srgbClr val="963334">
              <a:alpha val="395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X icon" id="130" name="Google Shape;130;p11" title="X"/>
          <p:cNvSpPr/>
          <p:nvPr/>
        </p:nvSpPr>
        <p:spPr>
          <a:xfrm>
            <a:off x="6461262" y="4330743"/>
            <a:ext cx="343800" cy="336600"/>
          </a:xfrm>
          <a:prstGeom prst="mathMultiply">
            <a:avLst>
              <a:gd fmla="val 23520" name="adj1"/>
            </a:avLst>
          </a:prstGeom>
          <a:solidFill>
            <a:srgbClr val="963334">
              <a:alpha val="395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X icon" id="131" name="Google Shape;131;p11" title="X"/>
          <p:cNvSpPr/>
          <p:nvPr/>
        </p:nvSpPr>
        <p:spPr>
          <a:xfrm>
            <a:off x="6408896" y="4393199"/>
            <a:ext cx="343800" cy="336600"/>
          </a:xfrm>
          <a:prstGeom prst="mathMultiply">
            <a:avLst>
              <a:gd fmla="val 23520" name="adj1"/>
            </a:avLst>
          </a:prstGeom>
          <a:solidFill>
            <a:srgbClr val="963334">
              <a:alpha val="395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X icon" id="132" name="Google Shape;132;p11" title="X"/>
          <p:cNvSpPr/>
          <p:nvPr/>
        </p:nvSpPr>
        <p:spPr>
          <a:xfrm>
            <a:off x="6487725" y="4442713"/>
            <a:ext cx="343800" cy="336600"/>
          </a:xfrm>
          <a:prstGeom prst="mathMultiply">
            <a:avLst>
              <a:gd fmla="val 23520" name="adj1"/>
            </a:avLst>
          </a:prstGeom>
          <a:solidFill>
            <a:srgbClr val="963334">
              <a:alpha val="395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X icon" id="133" name="Google Shape;133;p11" title="X"/>
          <p:cNvSpPr/>
          <p:nvPr/>
        </p:nvSpPr>
        <p:spPr>
          <a:xfrm>
            <a:off x="6356530" y="4399662"/>
            <a:ext cx="343800" cy="336600"/>
          </a:xfrm>
          <a:prstGeom prst="mathMultiply">
            <a:avLst>
              <a:gd fmla="val 23520" name="adj1"/>
            </a:avLst>
          </a:prstGeom>
          <a:solidFill>
            <a:srgbClr val="963334">
              <a:alpha val="395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X icon" id="134" name="Google Shape;134;p11" title="X"/>
          <p:cNvSpPr/>
          <p:nvPr/>
        </p:nvSpPr>
        <p:spPr>
          <a:xfrm>
            <a:off x="6330066" y="4399662"/>
            <a:ext cx="343800" cy="336600"/>
          </a:xfrm>
          <a:prstGeom prst="mathMultiply">
            <a:avLst>
              <a:gd fmla="val 23520" name="adj1"/>
            </a:avLst>
          </a:prstGeom>
          <a:solidFill>
            <a:srgbClr val="963334">
              <a:alpha val="395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X icon" id="135" name="Google Shape;135;p11" title="X"/>
          <p:cNvSpPr/>
          <p:nvPr/>
        </p:nvSpPr>
        <p:spPr>
          <a:xfrm>
            <a:off x="6330066" y="4337206"/>
            <a:ext cx="343800" cy="336600"/>
          </a:xfrm>
          <a:prstGeom prst="mathMultiply">
            <a:avLst>
              <a:gd fmla="val 23520" name="adj1"/>
            </a:avLst>
          </a:prstGeom>
          <a:solidFill>
            <a:srgbClr val="963334">
              <a:alpha val="395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X icon" id="136" name="Google Shape;136;p11" title="X"/>
          <p:cNvSpPr/>
          <p:nvPr/>
        </p:nvSpPr>
        <p:spPr>
          <a:xfrm>
            <a:off x="6277700" y="4399662"/>
            <a:ext cx="343800" cy="336600"/>
          </a:xfrm>
          <a:prstGeom prst="mathMultiply">
            <a:avLst>
              <a:gd fmla="val 23520" name="adj1"/>
            </a:avLst>
          </a:prstGeom>
          <a:solidFill>
            <a:srgbClr val="963334">
              <a:alpha val="395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X icon" id="137" name="Google Shape;137;p11" title="X"/>
          <p:cNvSpPr/>
          <p:nvPr/>
        </p:nvSpPr>
        <p:spPr>
          <a:xfrm>
            <a:off x="6356530" y="4449176"/>
            <a:ext cx="343800" cy="336600"/>
          </a:xfrm>
          <a:prstGeom prst="mathMultiply">
            <a:avLst>
              <a:gd fmla="val 23520" name="adj1"/>
            </a:avLst>
          </a:prstGeom>
          <a:solidFill>
            <a:srgbClr val="963334">
              <a:alpha val="395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X icon" id="138" name="Google Shape;138;p11" title="X"/>
          <p:cNvSpPr/>
          <p:nvPr/>
        </p:nvSpPr>
        <p:spPr>
          <a:xfrm>
            <a:off x="6448311" y="4343670"/>
            <a:ext cx="343800" cy="336600"/>
          </a:xfrm>
          <a:prstGeom prst="mathMultiply">
            <a:avLst>
              <a:gd fmla="val 23520" name="adj1"/>
            </a:avLst>
          </a:prstGeom>
          <a:solidFill>
            <a:srgbClr val="963334">
              <a:alpha val="395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X icon" id="139" name="Google Shape;139;p11" title="X"/>
          <p:cNvSpPr/>
          <p:nvPr/>
        </p:nvSpPr>
        <p:spPr>
          <a:xfrm>
            <a:off x="6421847" y="4343670"/>
            <a:ext cx="343800" cy="336600"/>
          </a:xfrm>
          <a:prstGeom prst="mathMultiply">
            <a:avLst>
              <a:gd fmla="val 23520" name="adj1"/>
            </a:avLst>
          </a:prstGeom>
          <a:solidFill>
            <a:srgbClr val="963334">
              <a:alpha val="395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X icon" id="140" name="Google Shape;140;p11" title="X"/>
          <p:cNvSpPr/>
          <p:nvPr/>
        </p:nvSpPr>
        <p:spPr>
          <a:xfrm>
            <a:off x="6421847" y="4281214"/>
            <a:ext cx="343800" cy="336600"/>
          </a:xfrm>
          <a:prstGeom prst="mathMultiply">
            <a:avLst>
              <a:gd fmla="val 23520" name="adj1"/>
            </a:avLst>
          </a:prstGeom>
          <a:solidFill>
            <a:srgbClr val="963334">
              <a:alpha val="395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X icon" id="141" name="Google Shape;141;p11" title="X"/>
          <p:cNvSpPr/>
          <p:nvPr/>
        </p:nvSpPr>
        <p:spPr>
          <a:xfrm>
            <a:off x="6369481" y="4343670"/>
            <a:ext cx="343800" cy="336600"/>
          </a:xfrm>
          <a:prstGeom prst="mathMultiply">
            <a:avLst>
              <a:gd fmla="val 23520" name="adj1"/>
            </a:avLst>
          </a:prstGeom>
          <a:solidFill>
            <a:srgbClr val="963334">
              <a:alpha val="395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X icon" id="142" name="Google Shape;142;p11" title="X"/>
          <p:cNvSpPr/>
          <p:nvPr/>
        </p:nvSpPr>
        <p:spPr>
          <a:xfrm>
            <a:off x="6448311" y="4393184"/>
            <a:ext cx="343800" cy="336600"/>
          </a:xfrm>
          <a:prstGeom prst="mathMultiply">
            <a:avLst>
              <a:gd fmla="val 23520" name="adj1"/>
            </a:avLst>
          </a:prstGeom>
          <a:solidFill>
            <a:srgbClr val="963334">
              <a:alpha val="395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X icon" id="143" name="Google Shape;143;p11" title="X"/>
          <p:cNvSpPr/>
          <p:nvPr/>
        </p:nvSpPr>
        <p:spPr>
          <a:xfrm>
            <a:off x="6408905" y="4406126"/>
            <a:ext cx="343800" cy="336600"/>
          </a:xfrm>
          <a:prstGeom prst="mathMultiply">
            <a:avLst>
              <a:gd fmla="val 23520" name="adj1"/>
            </a:avLst>
          </a:prstGeom>
          <a:solidFill>
            <a:srgbClr val="963334">
              <a:alpha val="395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X icon" id="144" name="Google Shape;144;p11" title="X"/>
          <p:cNvSpPr/>
          <p:nvPr/>
        </p:nvSpPr>
        <p:spPr>
          <a:xfrm>
            <a:off x="6382441" y="4406126"/>
            <a:ext cx="343800" cy="336600"/>
          </a:xfrm>
          <a:prstGeom prst="mathMultiply">
            <a:avLst>
              <a:gd fmla="val 23520" name="adj1"/>
            </a:avLst>
          </a:prstGeom>
          <a:solidFill>
            <a:srgbClr val="963334">
              <a:alpha val="395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X icon" id="145" name="Google Shape;145;p11" title="X"/>
          <p:cNvSpPr/>
          <p:nvPr/>
        </p:nvSpPr>
        <p:spPr>
          <a:xfrm>
            <a:off x="6382441" y="4343670"/>
            <a:ext cx="343800" cy="336600"/>
          </a:xfrm>
          <a:prstGeom prst="mathMultiply">
            <a:avLst>
              <a:gd fmla="val 23520" name="adj1"/>
            </a:avLst>
          </a:prstGeom>
          <a:solidFill>
            <a:srgbClr val="963334">
              <a:alpha val="395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X icon" id="146" name="Google Shape;146;p11" title="X"/>
          <p:cNvSpPr/>
          <p:nvPr/>
        </p:nvSpPr>
        <p:spPr>
          <a:xfrm>
            <a:off x="6330075" y="4406126"/>
            <a:ext cx="343800" cy="336600"/>
          </a:xfrm>
          <a:prstGeom prst="mathMultiply">
            <a:avLst>
              <a:gd fmla="val 23520" name="adj1"/>
            </a:avLst>
          </a:prstGeom>
          <a:solidFill>
            <a:srgbClr val="963334">
              <a:alpha val="395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X icon" id="147" name="Google Shape;147;p11" title="X"/>
          <p:cNvSpPr/>
          <p:nvPr/>
        </p:nvSpPr>
        <p:spPr>
          <a:xfrm>
            <a:off x="6408905" y="4455640"/>
            <a:ext cx="343800" cy="336600"/>
          </a:xfrm>
          <a:prstGeom prst="mathMultiply">
            <a:avLst>
              <a:gd fmla="val 23520" name="adj1"/>
            </a:avLst>
          </a:prstGeom>
          <a:solidFill>
            <a:srgbClr val="963334">
              <a:alpha val="395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White triangle shape that hides a pile of icons." id="148" name="Google Shape;148;p11" title="White triangle"/>
          <p:cNvSpPr/>
          <p:nvPr/>
        </p:nvSpPr>
        <p:spPr>
          <a:xfrm rot="-5400000">
            <a:off x="5716200" y="3896525"/>
            <a:ext cx="1020600" cy="11571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1"/>
          <p:cNvSpPr txBox="1"/>
          <p:nvPr>
            <p:ph idx="2" type="sldNum"/>
          </p:nvPr>
        </p:nvSpPr>
        <p:spPr>
          <a:xfrm>
            <a:off x="484802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www.momentum-lab.de</a:t>
            </a:r>
            <a:endParaRPr/>
          </a:p>
        </p:txBody>
      </p:sp>
      <p:sp>
        <p:nvSpPr>
          <p:cNvPr id="150" name="Google Shape;150;p11"/>
          <p:cNvSpPr txBox="1"/>
          <p:nvPr>
            <p:ph idx="3" type="sldNum"/>
          </p:nvPr>
        </p:nvSpPr>
        <p:spPr>
          <a:xfrm>
            <a:off x="423975" y="4754750"/>
            <a:ext cx="1592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www.juliajunge.de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"/>
          <p:cNvSpPr txBox="1"/>
          <p:nvPr>
            <p:ph type="title"/>
          </p:nvPr>
        </p:nvSpPr>
        <p:spPr>
          <a:xfrm>
            <a:off x="471923" y="274084"/>
            <a:ext cx="5920500" cy="99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rgbClr val="C00000"/>
                </a:solidFill>
              </a:rPr>
              <a:t>Was</a:t>
            </a:r>
            <a:r>
              <a:rPr lang="de-DE" sz="2000">
                <a:solidFill>
                  <a:srgbClr val="C00000"/>
                </a:solidFill>
              </a:rPr>
              <a:t> schafft Nähe und ZUsammenhalt </a:t>
            </a:r>
            <a:br>
              <a:rPr lang="de-DE" sz="2000">
                <a:solidFill>
                  <a:srgbClr val="C00000"/>
                </a:solidFill>
              </a:rPr>
            </a:br>
            <a:r>
              <a:rPr lang="de-DE" sz="2000">
                <a:solidFill>
                  <a:srgbClr val="C00000"/>
                </a:solidFill>
              </a:rPr>
              <a:t>auf Distanz?</a:t>
            </a:r>
            <a:endParaRPr/>
          </a:p>
        </p:txBody>
      </p:sp>
      <p:sp>
        <p:nvSpPr>
          <p:cNvPr id="157" name="Google Shape;157;p12"/>
          <p:cNvSpPr txBox="1"/>
          <p:nvPr>
            <p:ph idx="1" type="body"/>
          </p:nvPr>
        </p:nvSpPr>
        <p:spPr>
          <a:xfrm>
            <a:off x="516899" y="1378750"/>
            <a:ext cx="3190500" cy="326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Char char="•"/>
            </a:pPr>
            <a:r>
              <a:rPr lang="de-DE" sz="1200"/>
              <a:t>Regelmäßigkeit/Routine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de-DE" sz="1200"/>
              <a:t>WhatsApp Videogespräche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de-DE" sz="1200"/>
              <a:t>Abstandsgetränk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de-DE" sz="1200"/>
              <a:t>gemeinsame Chatgruppen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de-DE" sz="1200"/>
              <a:t>Online Minispiel Turniere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de-DE" sz="1200"/>
              <a:t>Slack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de-DE" sz="1200"/>
              <a:t>jeden Morgen ein Foto von früher verschicken an meine Kinder über WhatsApp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de-DE" sz="1200"/>
              <a:t>das gute alte Telefon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de-DE" sz="1200"/>
              <a:t>Videokonferenzen (Zoom)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de-DE" sz="1200"/>
              <a:t>Haustiere und Kinder sehen! 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de-DE" sz="1200"/>
              <a:t>Videotagebuch auf YouTube</a:t>
            </a:r>
            <a:endParaRPr sz="1200"/>
          </a:p>
        </p:txBody>
      </p:sp>
      <p:sp>
        <p:nvSpPr>
          <p:cNvPr id="158" name="Google Shape;158;p12"/>
          <p:cNvSpPr txBox="1"/>
          <p:nvPr>
            <p:ph idx="12" type="sldNum"/>
          </p:nvPr>
        </p:nvSpPr>
        <p:spPr>
          <a:xfrm>
            <a:off x="265997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59" name="Google Shape;159;p12"/>
          <p:cNvSpPr txBox="1"/>
          <p:nvPr>
            <p:ph idx="1" type="body"/>
          </p:nvPr>
        </p:nvSpPr>
        <p:spPr>
          <a:xfrm>
            <a:off x="3656450" y="1493525"/>
            <a:ext cx="2893200" cy="315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Char char="•"/>
            </a:pPr>
            <a:r>
              <a:rPr lang="de-DE" sz="1200"/>
              <a:t>regelmäßige ausführliche Telefonate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de-DE" sz="1200"/>
              <a:t>Gemeinsame Rituale wie Chanten/Mantrensingen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de-DE" sz="1200"/>
              <a:t>Einfach mal ein Statusupdate schicken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de-DE" sz="1200"/>
              <a:t>gespräche übers befinden, aber berührungen fehlen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de-DE" sz="1200"/>
              <a:t>online zusammen “nichts tun”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de-DE" sz="1200"/>
              <a:t>Videogespräche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de-DE" sz="1200"/>
              <a:t>Telefonate zu zweit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de-DE" sz="1200"/>
              <a:t>Blitzlichtrunde per Video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de-DE" sz="1200"/>
              <a:t>Empathie und Wertschätzung für gemeinsame Situation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de-DE" sz="1200"/>
              <a:t>gemeinsame musik hören + tanzen</a:t>
            </a:r>
            <a:endParaRPr sz="1200"/>
          </a:p>
        </p:txBody>
      </p:sp>
      <p:sp>
        <p:nvSpPr>
          <p:cNvPr id="160" name="Google Shape;160;p12"/>
          <p:cNvSpPr txBox="1"/>
          <p:nvPr>
            <p:ph idx="2" type="sldNum"/>
          </p:nvPr>
        </p:nvSpPr>
        <p:spPr>
          <a:xfrm>
            <a:off x="484802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www.momentum-lab.de</a:t>
            </a:r>
            <a:endParaRPr/>
          </a:p>
        </p:txBody>
      </p:sp>
      <p:sp>
        <p:nvSpPr>
          <p:cNvPr id="161" name="Google Shape;161;p12"/>
          <p:cNvSpPr txBox="1"/>
          <p:nvPr>
            <p:ph idx="3" type="sldNum"/>
          </p:nvPr>
        </p:nvSpPr>
        <p:spPr>
          <a:xfrm>
            <a:off x="423975" y="4754750"/>
            <a:ext cx="1592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www.juliajunge.de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oogle Shape;167;p13"/>
          <p:cNvGrpSpPr/>
          <p:nvPr/>
        </p:nvGrpSpPr>
        <p:grpSpPr>
          <a:xfrm>
            <a:off x="107350" y="904475"/>
            <a:ext cx="6567500" cy="4049525"/>
            <a:chOff x="107350" y="904475"/>
            <a:chExt cx="6567500" cy="4049525"/>
          </a:xfrm>
        </p:grpSpPr>
        <p:cxnSp>
          <p:nvCxnSpPr>
            <p:cNvPr descr="Horizontal arrow." id="168" name="Google Shape;168;p13" title="Arrow"/>
            <p:cNvCxnSpPr/>
            <p:nvPr/>
          </p:nvCxnSpPr>
          <p:spPr>
            <a:xfrm>
              <a:off x="536175" y="2744141"/>
              <a:ext cx="6002400" cy="2700"/>
            </a:xfrm>
            <a:prstGeom prst="straightConnector1">
              <a:avLst/>
            </a:prstGeom>
            <a:noFill/>
            <a:ln cap="flat" cmpd="sng" w="76200">
              <a:solidFill>
                <a:srgbClr val="1F3864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descr="Vertical arrow" id="169" name="Google Shape;169;p13" title="Arrow"/>
            <p:cNvCxnSpPr/>
            <p:nvPr/>
          </p:nvCxnSpPr>
          <p:spPr>
            <a:xfrm flipH="1" rot="10800000">
              <a:off x="3569675" y="1233675"/>
              <a:ext cx="7200" cy="3240000"/>
            </a:xfrm>
            <a:prstGeom prst="straightConnector1">
              <a:avLst/>
            </a:prstGeom>
            <a:noFill/>
            <a:ln cap="flat" cmpd="sng" w="76200">
              <a:solidFill>
                <a:srgbClr val="1F3864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170" name="Google Shape;170;p13"/>
            <p:cNvSpPr txBox="1"/>
            <p:nvPr/>
          </p:nvSpPr>
          <p:spPr>
            <a:xfrm>
              <a:off x="107350" y="2907325"/>
              <a:ext cx="1174800" cy="40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e-DE" sz="1600">
                  <a:solidFill>
                    <a:srgbClr val="1F3864"/>
                  </a:solidFill>
                  <a:latin typeface="Avenir"/>
                  <a:ea typeface="Avenir"/>
                  <a:cs typeface="Avenir"/>
                  <a:sym typeface="Avenir"/>
                </a:rPr>
                <a:t>individuell</a:t>
              </a:r>
              <a:endParaRPr b="1" sz="16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1" name="Google Shape;171;p13"/>
            <p:cNvSpPr txBox="1"/>
            <p:nvPr/>
          </p:nvSpPr>
          <p:spPr>
            <a:xfrm>
              <a:off x="5500050" y="2907325"/>
              <a:ext cx="1174800" cy="40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e-DE" sz="1600">
                  <a:solidFill>
                    <a:srgbClr val="1F3864"/>
                  </a:solidFill>
                  <a:latin typeface="Avenir"/>
                  <a:ea typeface="Avenir"/>
                  <a:cs typeface="Avenir"/>
                  <a:sym typeface="Avenir"/>
                </a:rPr>
                <a:t>im Team</a:t>
              </a:r>
              <a:endParaRPr b="1" sz="16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2" name="Google Shape;172;p13"/>
            <p:cNvSpPr txBox="1"/>
            <p:nvPr/>
          </p:nvSpPr>
          <p:spPr>
            <a:xfrm>
              <a:off x="1893600" y="4399600"/>
              <a:ext cx="3202200" cy="55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e-DE" sz="1600">
                  <a:solidFill>
                    <a:srgbClr val="1F3864"/>
                  </a:solidFill>
                  <a:latin typeface="Avenir"/>
                  <a:ea typeface="Avenir"/>
                  <a:cs typeface="Avenir"/>
                  <a:sym typeface="Avenir"/>
                </a:rPr>
                <a:t>mit wenig Rücksprachen</a:t>
              </a:r>
              <a:endParaRPr b="1" sz="16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3" name="Google Shape;173;p13"/>
            <p:cNvSpPr txBox="1"/>
            <p:nvPr/>
          </p:nvSpPr>
          <p:spPr>
            <a:xfrm>
              <a:off x="1972175" y="904475"/>
              <a:ext cx="3202200" cy="49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de-DE" sz="1600">
                  <a:solidFill>
                    <a:srgbClr val="1F3864"/>
                  </a:solidFill>
                  <a:latin typeface="Avenir"/>
                  <a:ea typeface="Avenir"/>
                  <a:cs typeface="Avenir"/>
                  <a:sym typeface="Avenir"/>
                </a:rPr>
                <a:t>mit vielen Rücksprachen</a:t>
              </a:r>
              <a:endParaRPr b="1" sz="16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174" name="Google Shape;174;p13"/>
          <p:cNvSpPr txBox="1"/>
          <p:nvPr>
            <p:ph type="title"/>
          </p:nvPr>
        </p:nvSpPr>
        <p:spPr>
          <a:xfrm>
            <a:off x="471925" y="274078"/>
            <a:ext cx="5920500" cy="671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rgbClr val="C00000"/>
                </a:solidFill>
              </a:rPr>
              <a:t>Wie organisieren wir unsere Arbeit? </a:t>
            </a:r>
            <a:endParaRPr sz="2400">
              <a:solidFill>
                <a:srgbClr val="C00000"/>
              </a:solidFill>
            </a:endParaRPr>
          </a:p>
        </p:txBody>
      </p:sp>
      <p:sp>
        <p:nvSpPr>
          <p:cNvPr id="175" name="Google Shape;175;p13"/>
          <p:cNvSpPr txBox="1"/>
          <p:nvPr>
            <p:ph idx="12" type="sldNum"/>
          </p:nvPr>
        </p:nvSpPr>
        <p:spPr>
          <a:xfrm>
            <a:off x="265997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76" name="Google Shape;176;p13"/>
          <p:cNvSpPr/>
          <p:nvPr/>
        </p:nvSpPr>
        <p:spPr>
          <a:xfrm>
            <a:off x="176050" y="874425"/>
            <a:ext cx="243300" cy="223500"/>
          </a:xfrm>
          <a:prstGeom prst="smileyFace">
            <a:avLst>
              <a:gd fmla="val 4653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3"/>
          <p:cNvSpPr/>
          <p:nvPr/>
        </p:nvSpPr>
        <p:spPr>
          <a:xfrm>
            <a:off x="328450" y="1026825"/>
            <a:ext cx="243300" cy="223500"/>
          </a:xfrm>
          <a:prstGeom prst="smileyFace">
            <a:avLst>
              <a:gd fmla="val 4653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3"/>
          <p:cNvSpPr/>
          <p:nvPr/>
        </p:nvSpPr>
        <p:spPr>
          <a:xfrm>
            <a:off x="480850" y="1179225"/>
            <a:ext cx="243300" cy="223500"/>
          </a:xfrm>
          <a:prstGeom prst="smileyFace">
            <a:avLst>
              <a:gd fmla="val 4653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3"/>
          <p:cNvSpPr/>
          <p:nvPr/>
        </p:nvSpPr>
        <p:spPr>
          <a:xfrm>
            <a:off x="633250" y="1331625"/>
            <a:ext cx="243300" cy="223500"/>
          </a:xfrm>
          <a:prstGeom prst="smileyFace">
            <a:avLst>
              <a:gd fmla="val 4653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3"/>
          <p:cNvSpPr/>
          <p:nvPr/>
        </p:nvSpPr>
        <p:spPr>
          <a:xfrm>
            <a:off x="3961075" y="1214750"/>
            <a:ext cx="243300" cy="223500"/>
          </a:xfrm>
          <a:prstGeom prst="smileyFace">
            <a:avLst>
              <a:gd fmla="val 4653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3"/>
          <p:cNvSpPr/>
          <p:nvPr/>
        </p:nvSpPr>
        <p:spPr>
          <a:xfrm>
            <a:off x="480850" y="1179225"/>
            <a:ext cx="243300" cy="223500"/>
          </a:xfrm>
          <a:prstGeom prst="smileyFace">
            <a:avLst>
              <a:gd fmla="val 4653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3"/>
          <p:cNvSpPr/>
          <p:nvPr/>
        </p:nvSpPr>
        <p:spPr>
          <a:xfrm>
            <a:off x="633250" y="1331625"/>
            <a:ext cx="243300" cy="223500"/>
          </a:xfrm>
          <a:prstGeom prst="smileyFace">
            <a:avLst>
              <a:gd fmla="val 4653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3"/>
          <p:cNvSpPr/>
          <p:nvPr/>
        </p:nvSpPr>
        <p:spPr>
          <a:xfrm>
            <a:off x="4447275" y="1707525"/>
            <a:ext cx="243300" cy="223500"/>
          </a:xfrm>
          <a:prstGeom prst="smileyFace">
            <a:avLst>
              <a:gd fmla="val 4653" name="adj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3"/>
          <p:cNvSpPr/>
          <p:nvPr/>
        </p:nvSpPr>
        <p:spPr>
          <a:xfrm>
            <a:off x="480850" y="1179225"/>
            <a:ext cx="243300" cy="223500"/>
          </a:xfrm>
          <a:prstGeom prst="smileyFace">
            <a:avLst>
              <a:gd fmla="val 4653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3"/>
          <p:cNvSpPr/>
          <p:nvPr/>
        </p:nvSpPr>
        <p:spPr>
          <a:xfrm>
            <a:off x="3814975" y="2090350"/>
            <a:ext cx="243300" cy="223500"/>
          </a:xfrm>
          <a:prstGeom prst="smileyFace">
            <a:avLst>
              <a:gd fmla="val 4653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3"/>
          <p:cNvSpPr/>
          <p:nvPr/>
        </p:nvSpPr>
        <p:spPr>
          <a:xfrm>
            <a:off x="3961075" y="1707525"/>
            <a:ext cx="243300" cy="223500"/>
          </a:xfrm>
          <a:prstGeom prst="smileyFace">
            <a:avLst>
              <a:gd fmla="val 4653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3"/>
          <p:cNvSpPr/>
          <p:nvPr/>
        </p:nvSpPr>
        <p:spPr>
          <a:xfrm>
            <a:off x="863850" y="950625"/>
            <a:ext cx="243300" cy="223500"/>
          </a:xfrm>
          <a:prstGeom prst="smileyFace">
            <a:avLst>
              <a:gd fmla="val 4653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3"/>
          <p:cNvSpPr/>
          <p:nvPr/>
        </p:nvSpPr>
        <p:spPr>
          <a:xfrm>
            <a:off x="291350" y="722025"/>
            <a:ext cx="243300" cy="223500"/>
          </a:xfrm>
          <a:prstGeom prst="smileyFace">
            <a:avLst>
              <a:gd fmla="val 4653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3"/>
          <p:cNvSpPr/>
          <p:nvPr/>
        </p:nvSpPr>
        <p:spPr>
          <a:xfrm>
            <a:off x="2929425" y="2461600"/>
            <a:ext cx="243300" cy="223500"/>
          </a:xfrm>
          <a:prstGeom prst="smileyFace">
            <a:avLst>
              <a:gd fmla="val 4653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3"/>
          <p:cNvSpPr/>
          <p:nvPr/>
        </p:nvSpPr>
        <p:spPr>
          <a:xfrm>
            <a:off x="215150" y="1179225"/>
            <a:ext cx="243300" cy="223500"/>
          </a:xfrm>
          <a:prstGeom prst="smileyFace">
            <a:avLst>
              <a:gd fmla="val 4653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3"/>
          <p:cNvSpPr/>
          <p:nvPr/>
        </p:nvSpPr>
        <p:spPr>
          <a:xfrm>
            <a:off x="367550" y="1331625"/>
            <a:ext cx="243300" cy="223500"/>
          </a:xfrm>
          <a:prstGeom prst="smileyFace">
            <a:avLst>
              <a:gd fmla="val 4653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443750" y="722025"/>
            <a:ext cx="243300" cy="223500"/>
          </a:xfrm>
          <a:prstGeom prst="smileyFace">
            <a:avLst>
              <a:gd fmla="val 4653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3"/>
          <p:cNvSpPr/>
          <p:nvPr/>
        </p:nvSpPr>
        <p:spPr>
          <a:xfrm>
            <a:off x="3269450" y="2462375"/>
            <a:ext cx="243300" cy="223500"/>
          </a:xfrm>
          <a:prstGeom prst="smileyFace">
            <a:avLst>
              <a:gd fmla="val 4653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5320650" y="1831650"/>
            <a:ext cx="243300" cy="223500"/>
          </a:xfrm>
          <a:prstGeom prst="smileyFace">
            <a:avLst>
              <a:gd fmla="val 4653" name="adj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3"/>
          <p:cNvSpPr/>
          <p:nvPr/>
        </p:nvSpPr>
        <p:spPr>
          <a:xfrm>
            <a:off x="3269450" y="2213375"/>
            <a:ext cx="243300" cy="223500"/>
          </a:xfrm>
          <a:prstGeom prst="smileyFace">
            <a:avLst>
              <a:gd fmla="val 4653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3"/>
          <p:cNvSpPr/>
          <p:nvPr/>
        </p:nvSpPr>
        <p:spPr>
          <a:xfrm>
            <a:off x="3269450" y="1900600"/>
            <a:ext cx="243300" cy="223500"/>
          </a:xfrm>
          <a:prstGeom prst="smileyFace">
            <a:avLst>
              <a:gd fmla="val 4653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3"/>
          <p:cNvSpPr/>
          <p:nvPr/>
        </p:nvSpPr>
        <p:spPr>
          <a:xfrm>
            <a:off x="2416675" y="1331625"/>
            <a:ext cx="243300" cy="223500"/>
          </a:xfrm>
          <a:prstGeom prst="smileyFace">
            <a:avLst>
              <a:gd fmla="val 4653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3"/>
          <p:cNvSpPr/>
          <p:nvPr/>
        </p:nvSpPr>
        <p:spPr>
          <a:xfrm>
            <a:off x="3474875" y="1707525"/>
            <a:ext cx="243300" cy="223500"/>
          </a:xfrm>
          <a:prstGeom prst="smileyFace">
            <a:avLst>
              <a:gd fmla="val 4653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3"/>
          <p:cNvSpPr/>
          <p:nvPr/>
        </p:nvSpPr>
        <p:spPr>
          <a:xfrm>
            <a:off x="5055100" y="1402725"/>
            <a:ext cx="243300" cy="223500"/>
          </a:xfrm>
          <a:prstGeom prst="smileyFace">
            <a:avLst>
              <a:gd fmla="val 4653" name="adj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3"/>
          <p:cNvSpPr/>
          <p:nvPr/>
        </p:nvSpPr>
        <p:spPr>
          <a:xfrm>
            <a:off x="1335650" y="1473825"/>
            <a:ext cx="243300" cy="223500"/>
          </a:xfrm>
          <a:prstGeom prst="smileyFace">
            <a:avLst>
              <a:gd fmla="val 4653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3"/>
          <p:cNvSpPr txBox="1"/>
          <p:nvPr>
            <p:ph idx="2" type="sldNum"/>
          </p:nvPr>
        </p:nvSpPr>
        <p:spPr>
          <a:xfrm>
            <a:off x="484802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www.momentum-lab.de</a:t>
            </a:r>
            <a:endParaRPr/>
          </a:p>
        </p:txBody>
      </p:sp>
      <p:sp>
        <p:nvSpPr>
          <p:cNvPr id="202" name="Google Shape;202;p13"/>
          <p:cNvSpPr txBox="1"/>
          <p:nvPr>
            <p:ph idx="3" type="sldNum"/>
          </p:nvPr>
        </p:nvSpPr>
        <p:spPr>
          <a:xfrm>
            <a:off x="423975" y="4754750"/>
            <a:ext cx="1592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www.juliajunge.de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4"/>
          <p:cNvSpPr txBox="1"/>
          <p:nvPr>
            <p:ph idx="12" type="sldNum"/>
          </p:nvPr>
        </p:nvSpPr>
        <p:spPr>
          <a:xfrm>
            <a:off x="265997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cxnSp>
        <p:nvCxnSpPr>
          <p:cNvPr descr="Horizontal arrow." id="209" name="Google Shape;209;p14" title="Arrow"/>
          <p:cNvCxnSpPr/>
          <p:nvPr/>
        </p:nvCxnSpPr>
        <p:spPr>
          <a:xfrm>
            <a:off x="536175" y="2744141"/>
            <a:ext cx="6002400" cy="2700"/>
          </a:xfrm>
          <a:prstGeom prst="straightConnector1">
            <a:avLst/>
          </a:prstGeom>
          <a:noFill/>
          <a:ln cap="flat" cmpd="sng" w="76200">
            <a:solidFill>
              <a:srgbClr val="1F3864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descr="Vertical arrow" id="210" name="Google Shape;210;p14" title="Arrow"/>
          <p:cNvCxnSpPr/>
          <p:nvPr/>
        </p:nvCxnSpPr>
        <p:spPr>
          <a:xfrm flipH="1" rot="10800000">
            <a:off x="3569675" y="1233675"/>
            <a:ext cx="7200" cy="3240000"/>
          </a:xfrm>
          <a:prstGeom prst="straightConnector1">
            <a:avLst/>
          </a:prstGeom>
          <a:noFill/>
          <a:ln cap="flat" cmpd="sng" w="76200">
            <a:solidFill>
              <a:srgbClr val="1F3864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11" name="Google Shape;211;p14"/>
          <p:cNvSpPr txBox="1"/>
          <p:nvPr/>
        </p:nvSpPr>
        <p:spPr>
          <a:xfrm>
            <a:off x="107350" y="2831125"/>
            <a:ext cx="11748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rPr>
              <a:t>individuell</a:t>
            </a:r>
            <a:endParaRPr b="1" sz="1200">
              <a:solidFill>
                <a:srgbClr val="1F386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2" name="Google Shape;212;p14"/>
          <p:cNvSpPr txBox="1"/>
          <p:nvPr/>
        </p:nvSpPr>
        <p:spPr>
          <a:xfrm>
            <a:off x="5500050" y="2831125"/>
            <a:ext cx="11748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rPr>
              <a:t>im Team</a:t>
            </a:r>
            <a:endParaRPr b="1" sz="1200">
              <a:solidFill>
                <a:srgbClr val="1F386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3" name="Google Shape;213;p14"/>
          <p:cNvSpPr txBox="1"/>
          <p:nvPr/>
        </p:nvSpPr>
        <p:spPr>
          <a:xfrm>
            <a:off x="1893600" y="4399600"/>
            <a:ext cx="3202200" cy="5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rPr>
              <a:t>mit wenig Rücksprachen</a:t>
            </a:r>
            <a:endParaRPr b="1" sz="1200">
              <a:solidFill>
                <a:srgbClr val="1F386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4" name="Google Shape;214;p14"/>
          <p:cNvSpPr txBox="1"/>
          <p:nvPr/>
        </p:nvSpPr>
        <p:spPr>
          <a:xfrm>
            <a:off x="1972175" y="754325"/>
            <a:ext cx="3202200" cy="5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rgbClr val="1F3864"/>
                </a:solidFill>
                <a:latin typeface="Avenir"/>
                <a:ea typeface="Avenir"/>
                <a:cs typeface="Avenir"/>
                <a:sym typeface="Avenir"/>
              </a:rPr>
              <a:t>mit vielen Rücksprachen</a:t>
            </a:r>
            <a:endParaRPr b="1" sz="1200">
              <a:solidFill>
                <a:srgbClr val="1F386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5" name="Google Shape;215;p14"/>
          <p:cNvSpPr txBox="1"/>
          <p:nvPr>
            <p:ph type="title"/>
          </p:nvPr>
        </p:nvSpPr>
        <p:spPr>
          <a:xfrm>
            <a:off x="471925" y="274078"/>
            <a:ext cx="5920500" cy="603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rgbClr val="C00000"/>
                </a:solidFill>
              </a:rPr>
              <a:t>Wie organisieren wir unsere Arbeit? </a:t>
            </a:r>
            <a:endParaRPr sz="2400">
              <a:solidFill>
                <a:srgbClr val="C00000"/>
              </a:solidFill>
            </a:endParaRPr>
          </a:p>
        </p:txBody>
      </p:sp>
      <p:sp>
        <p:nvSpPr>
          <p:cNvPr id="216" name="Google Shape;216;p14"/>
          <p:cNvSpPr txBox="1"/>
          <p:nvPr/>
        </p:nvSpPr>
        <p:spPr>
          <a:xfrm>
            <a:off x="572025" y="1268975"/>
            <a:ext cx="2616900" cy="12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7" name="Google Shape;217;p14"/>
          <p:cNvSpPr/>
          <p:nvPr/>
        </p:nvSpPr>
        <p:spPr>
          <a:xfrm>
            <a:off x="572025" y="1090175"/>
            <a:ext cx="2702400" cy="14412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latin typeface="Avenir"/>
                <a:ea typeface="Avenir"/>
                <a:cs typeface="Avenir"/>
                <a:sym typeface="Avenir"/>
              </a:rPr>
              <a:t>Info-Austausch sichern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8" name="Google Shape;218;p14"/>
          <p:cNvSpPr/>
          <p:nvPr/>
        </p:nvSpPr>
        <p:spPr>
          <a:xfrm>
            <a:off x="3690025" y="3038538"/>
            <a:ext cx="2702400" cy="14412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latin typeface="Avenir"/>
                <a:ea typeface="Avenir"/>
                <a:cs typeface="Avenir"/>
                <a:sym typeface="Avenir"/>
              </a:rPr>
              <a:t>Transparenz für Organisation sichern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9" name="Google Shape;219;p14"/>
          <p:cNvSpPr/>
          <p:nvPr/>
        </p:nvSpPr>
        <p:spPr>
          <a:xfrm>
            <a:off x="3748350" y="1011250"/>
            <a:ext cx="2702400" cy="14412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latin typeface="Avenir"/>
                <a:ea typeface="Avenir"/>
                <a:cs typeface="Avenir"/>
                <a:sym typeface="Avenir"/>
              </a:rPr>
              <a:t>Prozesse anpassen oder neu gestalten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20" name="Google Shape;220;p14"/>
          <p:cNvSpPr/>
          <p:nvPr/>
        </p:nvSpPr>
        <p:spPr>
          <a:xfrm>
            <a:off x="654425" y="3038538"/>
            <a:ext cx="2702400" cy="14412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latin typeface="Avenir"/>
                <a:ea typeface="Avenir"/>
                <a:cs typeface="Avenir"/>
                <a:sym typeface="Avenir"/>
              </a:rPr>
              <a:t>soziale Verbindungen sichern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21" name="Google Shape;221;p14"/>
          <p:cNvSpPr txBox="1"/>
          <p:nvPr>
            <p:ph idx="2" type="sldNum"/>
          </p:nvPr>
        </p:nvSpPr>
        <p:spPr>
          <a:xfrm>
            <a:off x="4848022" y="4754759"/>
            <a:ext cx="1544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www.momentum-lab.de</a:t>
            </a:r>
            <a:endParaRPr/>
          </a:p>
        </p:txBody>
      </p:sp>
      <p:sp>
        <p:nvSpPr>
          <p:cNvPr id="222" name="Google Shape;222;p14"/>
          <p:cNvSpPr txBox="1"/>
          <p:nvPr>
            <p:ph idx="3" type="sldNum"/>
          </p:nvPr>
        </p:nvSpPr>
        <p:spPr>
          <a:xfrm>
            <a:off x="423975" y="4754750"/>
            <a:ext cx="1592400" cy="27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/>
              <a:t>www.juliajunge.de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